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3"/>
  </p:notesMasterIdLst>
  <p:handoutMasterIdLst>
    <p:handoutMasterId r:id="rId24"/>
  </p:handoutMasterIdLst>
  <p:sldIdLst>
    <p:sldId id="336" r:id="rId5"/>
    <p:sldId id="319" r:id="rId6"/>
    <p:sldId id="413" r:id="rId7"/>
    <p:sldId id="417" r:id="rId8"/>
    <p:sldId id="415" r:id="rId9"/>
    <p:sldId id="411" r:id="rId10"/>
    <p:sldId id="412" r:id="rId11"/>
    <p:sldId id="378" r:id="rId12"/>
    <p:sldId id="376" r:id="rId13"/>
    <p:sldId id="363" r:id="rId14"/>
    <p:sldId id="364" r:id="rId15"/>
    <p:sldId id="390" r:id="rId16"/>
    <p:sldId id="391" r:id="rId17"/>
    <p:sldId id="392" r:id="rId18"/>
    <p:sldId id="393" r:id="rId19"/>
    <p:sldId id="394" r:id="rId20"/>
    <p:sldId id="409" r:id="rId21"/>
    <p:sldId id="410" r:id="rId22"/>
  </p:sldIdLst>
  <p:sldSz cx="9144000" cy="5143500" type="screen16x9"/>
  <p:notesSz cx="6669088" cy="9872663"/>
  <p:defaultTextStyle>
    <a:defPPr>
      <a:defRPr lang="hu-HU"/>
    </a:defPPr>
    <a:lvl1pPr marL="0" algn="l" defTabSz="816358" rtl="0" eaLnBrk="1" latinLnBrk="0" hangingPunct="1">
      <a:defRPr sz="1600" kern="1200">
        <a:solidFill>
          <a:schemeClr val="tx1"/>
        </a:solidFill>
        <a:latin typeface="+mn-lt"/>
        <a:ea typeface="+mn-ea"/>
        <a:cs typeface="+mn-cs"/>
      </a:defRPr>
    </a:lvl1pPr>
    <a:lvl2pPr marL="408179" algn="l" defTabSz="816358" rtl="0" eaLnBrk="1" latinLnBrk="0" hangingPunct="1">
      <a:defRPr sz="1600" kern="1200">
        <a:solidFill>
          <a:schemeClr val="tx1"/>
        </a:solidFill>
        <a:latin typeface="+mn-lt"/>
        <a:ea typeface="+mn-ea"/>
        <a:cs typeface="+mn-cs"/>
      </a:defRPr>
    </a:lvl2pPr>
    <a:lvl3pPr marL="816358" algn="l" defTabSz="816358" rtl="0" eaLnBrk="1" latinLnBrk="0" hangingPunct="1">
      <a:defRPr sz="1600" kern="1200">
        <a:solidFill>
          <a:schemeClr val="tx1"/>
        </a:solidFill>
        <a:latin typeface="+mn-lt"/>
        <a:ea typeface="+mn-ea"/>
        <a:cs typeface="+mn-cs"/>
      </a:defRPr>
    </a:lvl3pPr>
    <a:lvl4pPr marL="1224535" algn="l" defTabSz="816358" rtl="0" eaLnBrk="1" latinLnBrk="0" hangingPunct="1">
      <a:defRPr sz="1600" kern="1200">
        <a:solidFill>
          <a:schemeClr val="tx1"/>
        </a:solidFill>
        <a:latin typeface="+mn-lt"/>
        <a:ea typeface="+mn-ea"/>
        <a:cs typeface="+mn-cs"/>
      </a:defRPr>
    </a:lvl4pPr>
    <a:lvl5pPr marL="1632713" algn="l" defTabSz="816358" rtl="0" eaLnBrk="1" latinLnBrk="0" hangingPunct="1">
      <a:defRPr sz="1600" kern="1200">
        <a:solidFill>
          <a:schemeClr val="tx1"/>
        </a:solidFill>
        <a:latin typeface="+mn-lt"/>
        <a:ea typeface="+mn-ea"/>
        <a:cs typeface="+mn-cs"/>
      </a:defRPr>
    </a:lvl5pPr>
    <a:lvl6pPr marL="2040892" algn="l" defTabSz="816358" rtl="0" eaLnBrk="1" latinLnBrk="0" hangingPunct="1">
      <a:defRPr sz="1600" kern="1200">
        <a:solidFill>
          <a:schemeClr val="tx1"/>
        </a:solidFill>
        <a:latin typeface="+mn-lt"/>
        <a:ea typeface="+mn-ea"/>
        <a:cs typeface="+mn-cs"/>
      </a:defRPr>
    </a:lvl6pPr>
    <a:lvl7pPr marL="2449071" algn="l" defTabSz="816358" rtl="0" eaLnBrk="1" latinLnBrk="0" hangingPunct="1">
      <a:defRPr sz="1600" kern="1200">
        <a:solidFill>
          <a:schemeClr val="tx1"/>
        </a:solidFill>
        <a:latin typeface="+mn-lt"/>
        <a:ea typeface="+mn-ea"/>
        <a:cs typeface="+mn-cs"/>
      </a:defRPr>
    </a:lvl7pPr>
    <a:lvl8pPr marL="2857248" algn="l" defTabSz="816358" rtl="0" eaLnBrk="1" latinLnBrk="0" hangingPunct="1">
      <a:defRPr sz="1600" kern="1200">
        <a:solidFill>
          <a:schemeClr val="tx1"/>
        </a:solidFill>
        <a:latin typeface="+mn-lt"/>
        <a:ea typeface="+mn-ea"/>
        <a:cs typeface="+mn-cs"/>
      </a:defRPr>
    </a:lvl8pPr>
    <a:lvl9pPr marL="3265425" algn="l" defTabSz="816358"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éma alapján készült stílus 1 – 3. jelölőszín">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éma alapján készült stílus 2 – 3. jelölőszín">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3381" autoAdjust="0"/>
  </p:normalViewPr>
  <p:slideViewPr>
    <p:cSldViewPr>
      <p:cViewPr varScale="1">
        <p:scale>
          <a:sx n="77" d="100"/>
          <a:sy n="77" d="100"/>
        </p:scale>
        <p:origin x="96" y="960"/>
      </p:cViewPr>
      <p:guideLst>
        <p:guide orient="horz" pos="1620"/>
        <p:guide pos="2881"/>
      </p:guideLst>
    </p:cSldViewPr>
  </p:slideViewPr>
  <p:outlineViewPr>
    <p:cViewPr>
      <p:scale>
        <a:sx n="33" d="100"/>
        <a:sy n="33" d="100"/>
      </p:scale>
      <p:origin x="0" y="29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ul.udo\Desktop\zaszlosehoz.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dirty="0"/>
              <a:t>Share of sectors in gross</a:t>
            </a:r>
            <a:r>
              <a:rPr lang="en-US" baseline="0" dirty="0"/>
              <a:t> output</a:t>
            </a:r>
            <a:endParaRPr lang="hu-HU"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2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89139800921113E-2"/>
          <c:y val="0.30625364352639267"/>
          <c:w val="0.89722222222222214"/>
          <c:h val="0.64327573636628765"/>
        </c:manualLayout>
      </c:layout>
      <c:pie3DChart>
        <c:varyColors val="1"/>
        <c:ser>
          <c:idx val="0"/>
          <c:order val="0"/>
          <c:dPt>
            <c:idx val="0"/>
            <c:bubble3D val="0"/>
            <c:explosion val="39"/>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454-470D-8A52-111FD2A6E3E7}"/>
              </c:ext>
            </c:extLst>
          </c:dPt>
          <c:dPt>
            <c:idx val="1"/>
            <c:bubble3D val="0"/>
            <c:explosion val="4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454-470D-8A52-111FD2A6E3E7}"/>
              </c:ext>
            </c:extLst>
          </c:dPt>
          <c:dPt>
            <c:idx val="2"/>
            <c:bubble3D val="0"/>
            <c:explosion val="39"/>
            <c:spPr>
              <a:solidFill>
                <a:schemeClr val="accent2">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454-470D-8A52-111FD2A6E3E7}"/>
              </c:ext>
            </c:extLst>
          </c:dPt>
          <c:dPt>
            <c:idx val="3"/>
            <c:bubble3D val="0"/>
            <c:explosion val="31"/>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5454-470D-8A52-111FD2A6E3E7}"/>
              </c:ext>
            </c:extLst>
          </c:dPt>
          <c:dPt>
            <c:idx val="4"/>
            <c:bubble3D val="0"/>
            <c:spPr>
              <a:solidFill>
                <a:srgbClr val="FFC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5454-470D-8A52-111FD2A6E3E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5454-470D-8A52-111FD2A6E3E7}"/>
              </c:ext>
            </c:extLst>
          </c:dPt>
          <c:dPt>
            <c:idx val="6"/>
            <c:bubble3D val="0"/>
            <c:spPr>
              <a:solidFill>
                <a:srgbClr val="92D05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5454-470D-8A52-111FD2A6E3E7}"/>
              </c:ext>
            </c:extLst>
          </c:dPt>
          <c:dPt>
            <c:idx val="7"/>
            <c:bubble3D val="0"/>
            <c:spPr>
              <a:solidFill>
                <a:srgbClr val="C0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5454-470D-8A52-111FD2A6E3E7}"/>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5454-470D-8A52-111FD2A6E3E7}"/>
              </c:ext>
            </c:extLst>
          </c:dPt>
          <c:dPt>
            <c:idx val="9"/>
            <c:bubble3D val="0"/>
            <c:spPr>
              <a:solidFill>
                <a:schemeClr val="bg1">
                  <a:lumMod val="6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5454-470D-8A52-111FD2A6E3E7}"/>
              </c:ext>
            </c:extLst>
          </c:dPt>
          <c:dLbls>
            <c:dLbl>
              <c:idx val="0"/>
              <c:layout>
                <c:manualLayout>
                  <c:x val="-2.4351240762826697E-2"/>
                  <c:y val="-6.487730706588697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Poultry</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454-470D-8A52-111FD2A6E3E7}"/>
                </c:ext>
              </c:extLst>
            </c:dLbl>
            <c:dLbl>
              <c:idx val="1"/>
              <c:layout>
                <c:manualLayout>
                  <c:x val="-9.1317152860599694E-3"/>
                  <c:y val="-0.12593830195142766"/>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Cattle</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454-470D-8A52-111FD2A6E3E7}"/>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Swine</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454-470D-8A52-111FD2A6E3E7}"/>
                </c:ext>
              </c:extLst>
            </c:dLbl>
            <c:dLbl>
              <c:idx val="3"/>
              <c:tx>
                <c:rich>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mn-lt"/>
                        <a:ea typeface="+mn-ea"/>
                        <a:cs typeface="+mn-cs"/>
                      </a:defRPr>
                    </a:pPr>
                    <a:r>
                      <a:rPr lang="en-US" dirty="0"/>
                      <a:t>Other animals</a:t>
                    </a: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454-470D-8A52-111FD2A6E3E7}"/>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Grain</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454-470D-8A52-111FD2A6E3E7}"/>
                </c:ext>
              </c:extLst>
            </c:dLbl>
            <c:dLbl>
              <c:idx val="5"/>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Industrial plants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454-470D-8A52-111FD2A6E3E7}"/>
                </c:ext>
              </c:extLst>
            </c:dLbl>
            <c:dLbl>
              <c:idx val="6"/>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Vegetables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454-470D-8A52-111FD2A6E3E7}"/>
                </c:ext>
              </c:extLst>
            </c:dLbl>
            <c:dLbl>
              <c:idx val="7"/>
              <c:layout>
                <c:manualLayout>
                  <c:x val="-0.12500000000000003"/>
                  <c:y val="-3.703703703703707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Fruit and grape</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454-470D-8A52-111FD2A6E3E7}"/>
                </c:ext>
              </c:extLst>
            </c:dLbl>
            <c:dLbl>
              <c:idx val="8"/>
              <c:layout>
                <c:manualLayout>
                  <c:x val="5.5555555555555504E-2"/>
                  <c:y val="-3.703703703703703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Other plants</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454-470D-8A52-111FD2A6E3E7}"/>
                </c:ext>
              </c:extLst>
            </c:dLbl>
            <c:dLbl>
              <c:idx val="9"/>
              <c:layout>
                <c:manualLayout>
                  <c:x val="0"/>
                  <c:y val="-3.703703703703703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r>
                      <a:rPr lang="en-US" dirty="0"/>
                      <a:t>Service</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454-470D-8A52-111FD2A6E3E7}"/>
                </c:ext>
              </c:extLst>
            </c:dLbl>
            <c:spPr>
              <a:noFill/>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Munka1!$A$3:$A$12</c:f>
              <c:strCache>
                <c:ptCount val="10"/>
                <c:pt idx="0">
                  <c:v>Baromfi</c:v>
                </c:pt>
                <c:pt idx="1">
                  <c:v>Szarvasmarha</c:v>
                </c:pt>
                <c:pt idx="2">
                  <c:v>Sertés</c:v>
                </c:pt>
                <c:pt idx="3">
                  <c:v>Egyéb állattenyésztés</c:v>
                </c:pt>
                <c:pt idx="4">
                  <c:v>Gabona</c:v>
                </c:pt>
                <c:pt idx="5">
                  <c:v>Ipari növények</c:v>
                </c:pt>
                <c:pt idx="6">
                  <c:v>Friss zöldség</c:v>
                </c:pt>
                <c:pt idx="7">
                  <c:v>Gyümölcs, szőlő</c:v>
                </c:pt>
                <c:pt idx="8">
                  <c:v>Egyéb növény</c:v>
                </c:pt>
                <c:pt idx="9">
                  <c:v>Szolgáltatás </c:v>
                </c:pt>
              </c:strCache>
            </c:strRef>
          </c:cat>
          <c:val>
            <c:numRef>
              <c:f>Munka1!$B$3:$B$12</c:f>
              <c:numCache>
                <c:formatCode>General</c:formatCode>
                <c:ptCount val="10"/>
                <c:pt idx="0">
                  <c:v>12.4</c:v>
                </c:pt>
                <c:pt idx="1">
                  <c:v>10.1</c:v>
                </c:pt>
                <c:pt idx="2">
                  <c:v>9.1999999999999993</c:v>
                </c:pt>
                <c:pt idx="3">
                  <c:v>2.8</c:v>
                </c:pt>
                <c:pt idx="4">
                  <c:v>24.1</c:v>
                </c:pt>
                <c:pt idx="5">
                  <c:v>17.100000000000001</c:v>
                </c:pt>
                <c:pt idx="6">
                  <c:v>6.9</c:v>
                </c:pt>
                <c:pt idx="7">
                  <c:v>6.6</c:v>
                </c:pt>
                <c:pt idx="8">
                  <c:v>3.3</c:v>
                </c:pt>
                <c:pt idx="9">
                  <c:v>7.5</c:v>
                </c:pt>
              </c:numCache>
            </c:numRef>
          </c:val>
          <c:extLst>
            <c:ext xmlns:c16="http://schemas.microsoft.com/office/drawing/2014/chart" uri="{C3380CC4-5D6E-409C-BE32-E72D297353CC}">
              <c16:uniqueId val="{00000014-5454-470D-8A52-111FD2A6E3E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777993" y="2"/>
            <a:ext cx="2889938" cy="493633"/>
          </a:xfrm>
          <a:prstGeom prst="rect">
            <a:avLst/>
          </a:prstGeom>
        </p:spPr>
        <p:txBody>
          <a:bodyPr vert="horz" lIns="91440" tIns="45720" rIns="91440" bIns="45720" rtlCol="0"/>
          <a:lstStyle>
            <a:lvl1pPr algn="r">
              <a:defRPr sz="1200"/>
            </a:lvl1pPr>
          </a:lstStyle>
          <a:p>
            <a:fld id="{E23615AB-F426-49EF-8A19-A38C91955BA2}" type="datetimeFigureOut">
              <a:rPr lang="hu-HU" smtClean="0"/>
              <a:t>2022. 09. 28.</a:t>
            </a:fld>
            <a:endParaRPr lang="hu-HU"/>
          </a:p>
        </p:txBody>
      </p:sp>
      <p:sp>
        <p:nvSpPr>
          <p:cNvPr id="4" name="Élőláb helye 3"/>
          <p:cNvSpPr>
            <a:spLocks noGrp="1"/>
          </p:cNvSpPr>
          <p:nvPr>
            <p:ph type="ftr" sz="quarter" idx="2"/>
          </p:nvPr>
        </p:nvSpPr>
        <p:spPr>
          <a:xfrm>
            <a:off x="0" y="9376747"/>
            <a:ext cx="2889938" cy="493633"/>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777993" y="9376747"/>
            <a:ext cx="2889938" cy="493633"/>
          </a:xfrm>
          <a:prstGeom prst="rect">
            <a:avLst/>
          </a:prstGeom>
        </p:spPr>
        <p:txBody>
          <a:bodyPr vert="horz" lIns="91440" tIns="45720" rIns="91440" bIns="45720" rtlCol="0" anchor="b"/>
          <a:lstStyle>
            <a:lvl1pPr algn="r">
              <a:defRPr sz="1200"/>
            </a:lvl1pPr>
          </a:lstStyle>
          <a:p>
            <a:fld id="{827EF2BB-4875-4107-AE30-D7BB89EA6F16}" type="slidenum">
              <a:rPr lang="hu-HU" smtClean="0"/>
              <a:t>‹#›</a:t>
            </a:fld>
            <a:endParaRPr lang="hu-HU"/>
          </a:p>
        </p:txBody>
      </p:sp>
    </p:spTree>
    <p:extLst>
      <p:ext uri="{BB962C8B-B14F-4D97-AF65-F5344CB8AC3E}">
        <p14:creationId xmlns:p14="http://schemas.microsoft.com/office/powerpoint/2010/main" val="2458252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993" y="2"/>
            <a:ext cx="2889938" cy="493633"/>
          </a:xfrm>
          <a:prstGeom prst="rect">
            <a:avLst/>
          </a:prstGeom>
        </p:spPr>
        <p:txBody>
          <a:bodyPr vert="horz" lIns="91440" tIns="45720" rIns="91440" bIns="45720" rtlCol="0"/>
          <a:lstStyle>
            <a:lvl1pPr algn="r">
              <a:defRPr sz="1200"/>
            </a:lvl1pPr>
          </a:lstStyle>
          <a:p>
            <a:fld id="{5A5807CD-BCF9-814D-AD9B-0BA7F9C2C00F}" type="datetimeFigureOut">
              <a:rPr lang="en-US" smtClean="0"/>
              <a:t>9/28/2022</a:t>
            </a:fld>
            <a:endParaRPr lang="en-US"/>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6" name="Footer Placeholder 5"/>
          <p:cNvSpPr>
            <a:spLocks noGrp="1"/>
          </p:cNvSpPr>
          <p:nvPr>
            <p:ph type="ftr" sz="quarter" idx="4"/>
          </p:nvPr>
        </p:nvSpPr>
        <p:spPr>
          <a:xfrm>
            <a:off x="0" y="9376747"/>
            <a:ext cx="2889938"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993" y="9376747"/>
            <a:ext cx="2889938" cy="493633"/>
          </a:xfrm>
          <a:prstGeom prst="rect">
            <a:avLst/>
          </a:prstGeom>
        </p:spPr>
        <p:txBody>
          <a:bodyPr vert="horz" lIns="91440" tIns="45720" rIns="91440" bIns="45720" rtlCol="0" anchor="b"/>
          <a:lstStyle>
            <a:lvl1pPr algn="r">
              <a:defRPr sz="1200"/>
            </a:lvl1pPr>
          </a:lstStyle>
          <a:p>
            <a:fld id="{6ED9340B-B18C-8641-BC9C-302038F7F4EF}" type="slidenum">
              <a:rPr lang="en-US" smtClean="0"/>
              <a:t>‹#›</a:t>
            </a:fld>
            <a:endParaRPr lang="en-US"/>
          </a:p>
        </p:txBody>
      </p:sp>
    </p:spTree>
    <p:extLst>
      <p:ext uri="{BB962C8B-B14F-4D97-AF65-F5344CB8AC3E}">
        <p14:creationId xmlns:p14="http://schemas.microsoft.com/office/powerpoint/2010/main" val="34626437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6ED9340B-B18C-8641-BC9C-302038F7F4EF}" type="slidenum">
              <a:rPr lang="en-US" smtClean="0"/>
              <a:t>1</a:t>
            </a:fld>
            <a:endParaRPr lang="en-US"/>
          </a:p>
        </p:txBody>
      </p:sp>
    </p:spTree>
    <p:extLst>
      <p:ext uri="{BB962C8B-B14F-4D97-AF65-F5344CB8AC3E}">
        <p14:creationId xmlns:p14="http://schemas.microsoft.com/office/powerpoint/2010/main" val="203549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Very high - compared to two years ago double/triple feed and feed supplement prices. Price is one thing - but not always available or not always sold</a:t>
            </a:r>
            <a:r>
              <a:rPr lang="hu-HU" dirty="0"/>
              <a:t>, </a:t>
            </a:r>
            <a:r>
              <a:rPr lang="hu-HU" dirty="0" err="1"/>
              <a:t>there</a:t>
            </a:r>
            <a:r>
              <a:rPr lang="hu-HU" dirty="0"/>
              <a:t> </a:t>
            </a:r>
            <a:r>
              <a:rPr lang="hu-HU" dirty="0" err="1"/>
              <a:t>are</a:t>
            </a:r>
            <a:r>
              <a:rPr lang="hu-HU" dirty="0"/>
              <a:t> </a:t>
            </a:r>
            <a:r>
              <a:rPr lang="hu-HU" dirty="0" err="1"/>
              <a:t>several</a:t>
            </a:r>
            <a:r>
              <a:rPr lang="hu-HU" dirty="0"/>
              <a:t> </a:t>
            </a:r>
            <a:r>
              <a:rPr lang="hu-HU" dirty="0" err="1"/>
              <a:t>speculations</a:t>
            </a:r>
            <a:endParaRPr lang="hu-HU" dirty="0"/>
          </a:p>
          <a:p>
            <a:r>
              <a:rPr lang="en-US" dirty="0"/>
              <a:t>Increased energy prices (depending on contract-time: electricity: 3x-4x, gas 6x-10x) In the case of fuel, not only own use, but also increased costs for various transport (input, livestock)! (+20%)Investment related input costs - construction, equipment, raw materials - have also increased. Implementation of successful tenders may be at risk</a:t>
            </a:r>
            <a:r>
              <a:rPr lang="hu-HU" dirty="0"/>
              <a:t> - </a:t>
            </a:r>
            <a:r>
              <a:rPr lang="en-US" dirty="0"/>
              <a:t>Risk and spread of African swine fever in Europe. </a:t>
            </a:r>
            <a:r>
              <a:rPr lang="hu-HU" dirty="0"/>
              <a:t>- </a:t>
            </a:r>
            <a:r>
              <a:rPr lang="en-US" dirty="0"/>
              <a:t>High prevention and control costs</a:t>
            </a:r>
            <a:r>
              <a:rPr lang="hu-HU" dirty="0"/>
              <a:t> - </a:t>
            </a:r>
            <a:r>
              <a:rPr lang="en-US" dirty="0"/>
              <a:t>Inflation</a:t>
            </a:r>
            <a:r>
              <a:rPr lang="hu-HU" dirty="0"/>
              <a:t> - </a:t>
            </a:r>
            <a:r>
              <a:rPr lang="en-US" dirty="0"/>
              <a:t>Forced increase in wages</a:t>
            </a:r>
            <a:r>
              <a:rPr lang="hu-HU" dirty="0"/>
              <a:t> - </a:t>
            </a:r>
            <a:r>
              <a:rPr lang="en-US" dirty="0"/>
              <a:t>DAILY COST CHANGES!</a:t>
            </a:r>
            <a:endParaRPr lang="hu-HU" dirty="0"/>
          </a:p>
          <a:p>
            <a:r>
              <a:rPr lang="en-US" dirty="0"/>
              <a:t>At the end of 2021 Hungary has successfully completed the PRRS eradication </a:t>
            </a:r>
            <a:r>
              <a:rPr lang="en-US" dirty="0" err="1"/>
              <a:t>programme</a:t>
            </a:r>
            <a:r>
              <a:rPr lang="en-US" dirty="0"/>
              <a:t>, all the farms are PRRS free. This and related results will be very important in reducing the use of antibiotics.</a:t>
            </a:r>
            <a:endParaRPr lang="hu-HU" dirty="0"/>
          </a:p>
        </p:txBody>
      </p:sp>
    </p:spTree>
    <p:extLst>
      <p:ext uri="{BB962C8B-B14F-4D97-AF65-F5344CB8AC3E}">
        <p14:creationId xmlns:p14="http://schemas.microsoft.com/office/powerpoint/2010/main" val="89606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b="1" i="0" u="none" strike="noStrike" baseline="0" dirty="0">
                <a:solidFill>
                  <a:srgbClr val="000000"/>
                </a:solidFill>
                <a:latin typeface="Times New Roman" panose="02020603050405020304" pitchFamily="18" charset="0"/>
              </a:rPr>
              <a:t>Ukrajna a napraforgómagolaj </a:t>
            </a:r>
            <a:r>
              <a:rPr lang="hu-HU" sz="1800" b="0" i="0" u="none" strike="noStrike" baseline="0" dirty="0">
                <a:solidFill>
                  <a:srgbClr val="000000"/>
                </a:solidFill>
                <a:latin typeface="Times New Roman" panose="02020603050405020304" pitchFamily="18" charset="0"/>
              </a:rPr>
              <a:t>fontos forrása egyben, a világpiac mintegy 50%-át adja. Az USDA 2021/2022-ben 33 millió tonnára becsülte </a:t>
            </a:r>
            <a:r>
              <a:rPr lang="hu-HU" sz="1800" b="1" i="0" u="none" strike="noStrike" baseline="0" dirty="0">
                <a:solidFill>
                  <a:srgbClr val="000000"/>
                </a:solidFill>
                <a:latin typeface="Times New Roman" panose="02020603050405020304" pitchFamily="18" charset="0"/>
              </a:rPr>
              <a:t>Ukrajna búza termelését</a:t>
            </a:r>
            <a:r>
              <a:rPr lang="hu-HU" sz="1800" b="0" i="0" u="none" strike="noStrike" baseline="0" dirty="0">
                <a:solidFill>
                  <a:srgbClr val="000000"/>
                </a:solidFill>
                <a:latin typeface="Times New Roman" panose="02020603050405020304" pitchFamily="18" charset="0"/>
              </a:rPr>
              <a:t>, exportját pedig 24 millió tonnára. Ezzel Ukrajna a </a:t>
            </a:r>
            <a:r>
              <a:rPr lang="hu-HU" sz="1800" b="1" i="0" u="none" strike="noStrike" baseline="0" dirty="0">
                <a:solidFill>
                  <a:srgbClr val="000000"/>
                </a:solidFill>
                <a:latin typeface="Times New Roman" panose="02020603050405020304" pitchFamily="18" charset="0"/>
              </a:rPr>
              <a:t>harmadik legnagyobb búzaexportőr lenne idén, közel 12%-os részesedéssel </a:t>
            </a:r>
            <a:r>
              <a:rPr lang="hu-HU" sz="1800" b="0" i="0" u="none" strike="noStrike" baseline="0" dirty="0">
                <a:solidFill>
                  <a:srgbClr val="000000"/>
                </a:solidFill>
                <a:latin typeface="Times New Roman" panose="02020603050405020304" pitchFamily="18" charset="0"/>
              </a:rPr>
              <a:t>a globális búzapiacon. Minezek az adatok azonban </a:t>
            </a:r>
            <a:r>
              <a:rPr lang="hu-HU" sz="1800" b="0" i="1" u="none" strike="noStrike" baseline="0" dirty="0">
                <a:solidFill>
                  <a:srgbClr val="000000"/>
                </a:solidFill>
                <a:latin typeface="Times New Roman" panose="02020603050405020304" pitchFamily="18" charset="0"/>
              </a:rPr>
              <a:t>nem számolnak a háború következtében bekövetkező termelési és szállítási nehézségekkel. </a:t>
            </a:r>
            <a:r>
              <a:rPr lang="hu-HU" sz="1800" b="0" i="0" u="none" strike="noStrike" baseline="0" dirty="0">
                <a:solidFill>
                  <a:srgbClr val="000000"/>
                </a:solidFill>
                <a:latin typeface="Times New Roman" panose="02020603050405020304" pitchFamily="18" charset="0"/>
              </a:rPr>
              <a:t>A 2021/22. gazdasági évben az USDA szerint 42 millió tonna </a:t>
            </a:r>
            <a:r>
              <a:rPr lang="hu-HU" sz="1800" b="1" i="0" u="none" strike="noStrike" baseline="0" dirty="0">
                <a:solidFill>
                  <a:srgbClr val="000000"/>
                </a:solidFill>
                <a:latin typeface="Times New Roman" panose="02020603050405020304" pitchFamily="18" charset="0"/>
              </a:rPr>
              <a:t>kukoricát </a:t>
            </a:r>
            <a:r>
              <a:rPr lang="hu-HU" sz="1800" b="0" i="0" u="none" strike="noStrike" baseline="0" dirty="0">
                <a:solidFill>
                  <a:srgbClr val="000000"/>
                </a:solidFill>
                <a:latin typeface="Times New Roman" panose="02020603050405020304" pitchFamily="18" charset="0"/>
              </a:rPr>
              <a:t>termel, amelyből 33,5 millió tonnát szánnak exportra. Ezzel Ukrajna </a:t>
            </a:r>
            <a:r>
              <a:rPr lang="hu-HU" sz="1800" b="1" i="0" u="none" strike="noStrike" baseline="0" dirty="0">
                <a:solidFill>
                  <a:srgbClr val="000000"/>
                </a:solidFill>
                <a:latin typeface="Times New Roman" panose="02020603050405020304" pitchFamily="18" charset="0"/>
              </a:rPr>
              <a:t>a globális kukoricaexport mintegy 17%-át tette volna ki, és a világ negyedik legnagyobb kukoricaexportőre </a:t>
            </a:r>
            <a:r>
              <a:rPr lang="hu-HU" sz="1800" b="0" i="0" u="none" strike="noStrike" baseline="0" dirty="0">
                <a:solidFill>
                  <a:srgbClr val="000000"/>
                </a:solidFill>
                <a:latin typeface="Times New Roman" panose="02020603050405020304" pitchFamily="18" charset="0"/>
              </a:rPr>
              <a:t>lenne. </a:t>
            </a:r>
            <a:endParaRPr lang="hu-HU" dirty="0"/>
          </a:p>
        </p:txBody>
      </p:sp>
      <p:sp>
        <p:nvSpPr>
          <p:cNvPr id="4" name="Dia számának helye 3"/>
          <p:cNvSpPr>
            <a:spLocks noGrp="1"/>
          </p:cNvSpPr>
          <p:nvPr>
            <p:ph type="sldNum" sz="quarter" idx="5"/>
          </p:nvPr>
        </p:nvSpPr>
        <p:spPr/>
        <p:txBody>
          <a:bodyPr/>
          <a:lstStyle/>
          <a:p>
            <a:fld id="{6ED9340B-B18C-8641-BC9C-302038F7F4EF}" type="slidenum">
              <a:rPr lang="en-US" smtClean="0"/>
              <a:t>3</a:t>
            </a:fld>
            <a:endParaRPr lang="en-US"/>
          </a:p>
        </p:txBody>
      </p:sp>
    </p:spTree>
    <p:extLst>
      <p:ext uri="{BB962C8B-B14F-4D97-AF65-F5344CB8AC3E}">
        <p14:creationId xmlns:p14="http://schemas.microsoft.com/office/powerpoint/2010/main" val="108888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94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fld id="{87687F62-7AB6-4E66-8715-80CBA8A3FB1F}" type="datetime1">
              <a:rPr lang="hu-HU" smtClean="0"/>
              <a:t>2022. 09. 28.</a:t>
            </a:fld>
            <a:endParaRPr lang="hu-HU"/>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1967742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154783"/>
            <a:ext cx="2057400" cy="3290888"/>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457200" y="154783"/>
            <a:ext cx="6019800" cy="329088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fld id="{4BAF26D4-7CB2-4E9C-B229-DFAE98A4B16A}" type="datetime1">
              <a:rPr lang="hu-HU" smtClean="0"/>
              <a:t>2022. 09. 28.</a:t>
            </a:fld>
            <a:endParaRPr lang="hu-HU"/>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3127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69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86BB1D65-DDC2-4FB9-B8F6-ADF615DAE2BB}"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1593455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CA562007-9089-401B-9A60-4B3FB797EE07}"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1543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4767264"/>
            <a:ext cx="2133600" cy="273844"/>
          </a:xfrm>
          <a:prstGeom prst="rect">
            <a:avLst/>
          </a:prstGeom>
        </p:spPr>
        <p:txBody>
          <a:bodyPr/>
          <a:lstStyle/>
          <a:p>
            <a:pPr defTabSz="816338"/>
            <a:fld id="{9B034B21-57D8-41FA-8D3E-8ED6FA4580FF}" type="datetime1">
              <a:rPr lang="hu-HU" smtClean="0">
                <a:solidFill>
                  <a:prstClr val="black"/>
                </a:solidFill>
              </a:rPr>
              <a:t>2022. 09. 28.</a:t>
            </a:fld>
            <a:endParaRPr lang="hu-HU">
              <a:solidFill>
                <a:prstClr val="black"/>
              </a:solidFill>
            </a:endParaRPr>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2031414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31"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6" name="Tartalom helye 5"/>
          <p:cNvSpPr>
            <a:spLocks noGrp="1"/>
          </p:cNvSpPr>
          <p:nvPr>
            <p:ph sz="quarter" idx="4"/>
          </p:nvPr>
        </p:nvSpPr>
        <p:spPr>
          <a:xfrm>
            <a:off x="4645031"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457200" y="4767264"/>
            <a:ext cx="2133600" cy="273844"/>
          </a:xfrm>
          <a:prstGeom prst="rect">
            <a:avLst/>
          </a:prstGeom>
        </p:spPr>
        <p:txBody>
          <a:bodyPr/>
          <a:lstStyle/>
          <a:p>
            <a:pPr defTabSz="816338"/>
            <a:fld id="{AFA6DE00-B21C-4104-B115-E3A76F4210E1}" type="datetime1">
              <a:rPr lang="hu-HU" smtClean="0">
                <a:solidFill>
                  <a:prstClr val="black"/>
                </a:solidFill>
              </a:rPr>
              <a:t>2022. 09. 28.</a:t>
            </a:fld>
            <a:endParaRPr lang="hu-HU">
              <a:solidFill>
                <a:prstClr val="black"/>
              </a:solidFill>
            </a:endParaRPr>
          </a:p>
        </p:txBody>
      </p:sp>
      <p:sp>
        <p:nvSpPr>
          <p:cNvPr id="8" name="Élőláb helye 7"/>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9" name="Dia számának helye 8"/>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26820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457200" y="4767264"/>
            <a:ext cx="2133600" cy="273844"/>
          </a:xfrm>
          <a:prstGeom prst="rect">
            <a:avLst/>
          </a:prstGeom>
        </p:spPr>
        <p:txBody>
          <a:bodyPr/>
          <a:lstStyle/>
          <a:p>
            <a:pPr defTabSz="816338"/>
            <a:fld id="{ECF5FD7C-1402-4F27-B636-C57A1D1B4F73}" type="datetime1">
              <a:rPr lang="hu-HU" smtClean="0">
                <a:solidFill>
                  <a:prstClr val="black"/>
                </a:solidFill>
              </a:rPr>
              <a:t>2022. 09. 28.</a:t>
            </a:fld>
            <a:endParaRPr lang="hu-HU">
              <a:solidFill>
                <a:prstClr val="black"/>
              </a:solidFill>
            </a:endParaRPr>
          </a:p>
        </p:txBody>
      </p:sp>
      <p:sp>
        <p:nvSpPr>
          <p:cNvPr id="4" name="Élőláb helye 3"/>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5" name="Dia számának helye 4"/>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281533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4"/>
            <a:ext cx="2133600" cy="273844"/>
          </a:xfrm>
          <a:prstGeom prst="rect">
            <a:avLst/>
          </a:prstGeom>
        </p:spPr>
        <p:txBody>
          <a:bodyPr/>
          <a:lstStyle/>
          <a:p>
            <a:pPr defTabSz="816338"/>
            <a:fld id="{72A6367A-A2AD-4468-8B66-F472D32C6B32}" type="datetime1">
              <a:rPr lang="hu-HU" smtClean="0">
                <a:solidFill>
                  <a:prstClr val="black"/>
                </a:solidFill>
              </a:rPr>
              <a:t>2022. 09. 28.</a:t>
            </a:fld>
            <a:endParaRPr lang="hu-HU">
              <a:solidFill>
                <a:prstClr val="black"/>
              </a:solidFill>
            </a:endParaRPr>
          </a:p>
        </p:txBody>
      </p:sp>
      <p:sp>
        <p:nvSpPr>
          <p:cNvPr id="3" name="Élőláb helye 2"/>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4" name="Dia számának helye 3"/>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93977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5" y="204787"/>
            <a:ext cx="3008313" cy="871538"/>
          </a:xfrm>
          <a:prstGeom prst="rect">
            <a:avLst/>
          </a:prstGeo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4"/>
            <a:ext cx="2133600" cy="273844"/>
          </a:xfrm>
          <a:prstGeom prst="rect">
            <a:avLst/>
          </a:prstGeom>
        </p:spPr>
        <p:txBody>
          <a:bodyPr/>
          <a:lstStyle/>
          <a:p>
            <a:pPr defTabSz="816338"/>
            <a:fld id="{FF5A1263-6BFC-4703-A49C-DC93BA4B8F9D}" type="datetime1">
              <a:rPr lang="hu-HU" smtClean="0">
                <a:solidFill>
                  <a:prstClr val="black"/>
                </a:solidFill>
              </a:rPr>
              <a:t>2022. 09. 28.</a:t>
            </a:fld>
            <a:endParaRPr lang="hu-HU">
              <a:solidFill>
                <a:prstClr val="black"/>
              </a:solidFill>
            </a:endParaRPr>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70463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fld id="{7F4B8C0F-92EB-42DA-9149-AF1801CFF65E}" type="datetime1">
              <a:rPr lang="hu-HU" smtClean="0"/>
              <a:t>2022. 09. 28.</a:t>
            </a:fld>
            <a:endParaRPr lang="hu-HU"/>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1064816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1"/>
            <a:ext cx="5486400" cy="425054"/>
          </a:xfrm>
          <a:prstGeom prst="rect">
            <a:avLst/>
          </a:prstGeo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hu-HU"/>
          </a:p>
        </p:txBody>
      </p:sp>
      <p:sp>
        <p:nvSpPr>
          <p:cNvPr id="4" name="Szöveg helye 3"/>
          <p:cNvSpPr>
            <a:spLocks noGrp="1"/>
          </p:cNvSpPr>
          <p:nvPr>
            <p:ph type="body" sz="half" idx="2"/>
          </p:nvPr>
        </p:nvSpPr>
        <p:spPr>
          <a:xfrm>
            <a:off x="1792288" y="4025506"/>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4"/>
            <a:ext cx="2133600" cy="273844"/>
          </a:xfrm>
          <a:prstGeom prst="rect">
            <a:avLst/>
          </a:prstGeom>
        </p:spPr>
        <p:txBody>
          <a:bodyPr/>
          <a:lstStyle/>
          <a:p>
            <a:pPr defTabSz="816338"/>
            <a:fld id="{C2A49500-AB60-4158-BF4E-428B14F794B8}" type="datetime1">
              <a:rPr lang="hu-HU" smtClean="0">
                <a:solidFill>
                  <a:prstClr val="black"/>
                </a:solidFill>
              </a:rPr>
              <a:t>2022. 09. 28.</a:t>
            </a:fld>
            <a:endParaRPr lang="hu-HU">
              <a:solidFill>
                <a:prstClr val="black"/>
              </a:solidFill>
            </a:endParaRPr>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08339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9A245BCE-0427-4A1F-A2EC-CC90B25192F1}"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1561350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154783"/>
            <a:ext cx="2057400" cy="3290888"/>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457200" y="154783"/>
            <a:ext cx="6019800" cy="329088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D000ACDD-33AF-4E26-B9BA-B1D4BCDAC4B0}"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2818953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78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idx="1"/>
          </p:nvPr>
        </p:nvSpPr>
        <p:spPr>
          <a:xfrm>
            <a:off x="457200" y="1200151"/>
            <a:ext cx="8229600" cy="3394472"/>
          </a:xfrm>
          <a:prstGeom prst="rect">
            <a:avLst/>
          </a:prstGeo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6D18866C-24D7-425D-8C1E-D77E467BF657}"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048513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DE552729-73D9-4DE6-B6A0-46331C0D9377}"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193518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4767264"/>
            <a:ext cx="2133600" cy="273844"/>
          </a:xfrm>
          <a:prstGeom prst="rect">
            <a:avLst/>
          </a:prstGeom>
        </p:spPr>
        <p:txBody>
          <a:bodyPr/>
          <a:lstStyle/>
          <a:p>
            <a:pPr defTabSz="816338"/>
            <a:fld id="{E63A5829-53AB-479F-AE8E-D15A6189817A}" type="datetime1">
              <a:rPr lang="hu-HU" smtClean="0">
                <a:solidFill>
                  <a:prstClr val="black"/>
                </a:solidFill>
              </a:rPr>
              <a:t>2022. 09. 28.</a:t>
            </a:fld>
            <a:endParaRPr lang="hu-HU">
              <a:solidFill>
                <a:prstClr val="black"/>
              </a:solidFill>
            </a:endParaRPr>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027558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31" y="1151335"/>
            <a:ext cx="4041775" cy="479822"/>
          </a:xfrm>
          <a:prstGeom prst="rect">
            <a:avLst/>
          </a:prstGeo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hu-HU"/>
              <a:t>Mintaszöveg szerkesztése</a:t>
            </a:r>
          </a:p>
        </p:txBody>
      </p:sp>
      <p:sp>
        <p:nvSpPr>
          <p:cNvPr id="6" name="Tartalom helye 5"/>
          <p:cNvSpPr>
            <a:spLocks noGrp="1"/>
          </p:cNvSpPr>
          <p:nvPr>
            <p:ph sz="quarter" idx="4"/>
          </p:nvPr>
        </p:nvSpPr>
        <p:spPr>
          <a:xfrm>
            <a:off x="4645031"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457200" y="4767264"/>
            <a:ext cx="2133600" cy="273844"/>
          </a:xfrm>
          <a:prstGeom prst="rect">
            <a:avLst/>
          </a:prstGeom>
        </p:spPr>
        <p:txBody>
          <a:bodyPr/>
          <a:lstStyle/>
          <a:p>
            <a:pPr defTabSz="816338"/>
            <a:fld id="{76A262F9-5F20-4CCA-B028-FABB5084EE67}" type="datetime1">
              <a:rPr lang="hu-HU" smtClean="0">
                <a:solidFill>
                  <a:prstClr val="black"/>
                </a:solidFill>
              </a:rPr>
              <a:t>2022. 09. 28.</a:t>
            </a:fld>
            <a:endParaRPr lang="hu-HU">
              <a:solidFill>
                <a:prstClr val="black"/>
              </a:solidFill>
            </a:endParaRPr>
          </a:p>
        </p:txBody>
      </p:sp>
      <p:sp>
        <p:nvSpPr>
          <p:cNvPr id="8" name="Élőláb helye 7"/>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9" name="Dia számának helye 8"/>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294647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457200" y="4767264"/>
            <a:ext cx="2133600" cy="273844"/>
          </a:xfrm>
          <a:prstGeom prst="rect">
            <a:avLst/>
          </a:prstGeom>
        </p:spPr>
        <p:txBody>
          <a:bodyPr/>
          <a:lstStyle/>
          <a:p>
            <a:pPr defTabSz="816338"/>
            <a:fld id="{9A66401D-D6F0-46A3-A6AE-D8FB0BA0FEAF}" type="datetime1">
              <a:rPr lang="hu-HU" smtClean="0">
                <a:solidFill>
                  <a:prstClr val="black"/>
                </a:solidFill>
              </a:rPr>
              <a:t>2022. 09. 28.</a:t>
            </a:fld>
            <a:endParaRPr lang="hu-HU">
              <a:solidFill>
                <a:prstClr val="black"/>
              </a:solidFill>
            </a:endParaRPr>
          </a:p>
        </p:txBody>
      </p:sp>
      <p:sp>
        <p:nvSpPr>
          <p:cNvPr id="4" name="Élőláb helye 3"/>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5" name="Dia számának helye 4"/>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88289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4"/>
            <a:ext cx="2133600" cy="273844"/>
          </a:xfrm>
          <a:prstGeom prst="rect">
            <a:avLst/>
          </a:prstGeom>
        </p:spPr>
        <p:txBody>
          <a:bodyPr/>
          <a:lstStyle/>
          <a:p>
            <a:pPr defTabSz="816338"/>
            <a:fld id="{A4CB72D5-DD0D-48F2-AEB1-9DEA9B4BD958}" type="datetime1">
              <a:rPr lang="hu-HU" smtClean="0">
                <a:solidFill>
                  <a:prstClr val="black"/>
                </a:solidFill>
              </a:rPr>
              <a:t>2022. 09. 28.</a:t>
            </a:fld>
            <a:endParaRPr lang="hu-HU">
              <a:solidFill>
                <a:prstClr val="black"/>
              </a:solidFill>
            </a:endParaRPr>
          </a:p>
        </p:txBody>
      </p:sp>
      <p:sp>
        <p:nvSpPr>
          <p:cNvPr id="3" name="Élőláb helye 2"/>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4" name="Dia számának helye 3"/>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91736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457200" y="4767264"/>
            <a:ext cx="2133600" cy="273844"/>
          </a:xfrm>
          <a:prstGeom prst="rect">
            <a:avLst/>
          </a:prstGeom>
        </p:spPr>
        <p:txBody>
          <a:bodyPr/>
          <a:lstStyle/>
          <a:p>
            <a:fld id="{E6042C00-3F13-4DFD-A2B4-7CED029E17F5}" type="datetime1">
              <a:rPr lang="hu-HU" smtClean="0"/>
              <a:t>2022. 09. 28.</a:t>
            </a:fld>
            <a:endParaRPr lang="hu-HU"/>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2297350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5" y="204787"/>
            <a:ext cx="3008313" cy="871538"/>
          </a:xfrm>
          <a:prstGeom prst="rect">
            <a:avLst/>
          </a:prstGeo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91"/>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4"/>
            <a:ext cx="2133600" cy="273844"/>
          </a:xfrm>
          <a:prstGeom prst="rect">
            <a:avLst/>
          </a:prstGeom>
        </p:spPr>
        <p:txBody>
          <a:bodyPr/>
          <a:lstStyle/>
          <a:p>
            <a:pPr defTabSz="816338"/>
            <a:fld id="{B683DE69-F87C-4A9A-86C0-D2C4F2D3E51D}" type="datetime1">
              <a:rPr lang="hu-HU" smtClean="0">
                <a:solidFill>
                  <a:prstClr val="black"/>
                </a:solidFill>
              </a:rPr>
              <a:t>2022. 09. 28.</a:t>
            </a:fld>
            <a:endParaRPr lang="hu-HU">
              <a:solidFill>
                <a:prstClr val="black"/>
              </a:solidFill>
            </a:endParaRPr>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3586698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1"/>
            <a:ext cx="5486400" cy="425054"/>
          </a:xfrm>
          <a:prstGeom prst="rect">
            <a:avLst/>
          </a:prstGeo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hu-HU"/>
          </a:p>
        </p:txBody>
      </p:sp>
      <p:sp>
        <p:nvSpPr>
          <p:cNvPr id="4" name="Szöveg helye 3"/>
          <p:cNvSpPr>
            <a:spLocks noGrp="1"/>
          </p:cNvSpPr>
          <p:nvPr>
            <p:ph type="body" sz="half" idx="2"/>
          </p:nvPr>
        </p:nvSpPr>
        <p:spPr>
          <a:xfrm>
            <a:off x="1792288" y="4025506"/>
            <a:ext cx="5486400" cy="603647"/>
          </a:xfrm>
          <a:prstGeom prst="rect">
            <a:avLst/>
          </a:prstGeo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4"/>
            <a:ext cx="2133600" cy="273844"/>
          </a:xfrm>
          <a:prstGeom prst="rect">
            <a:avLst/>
          </a:prstGeom>
        </p:spPr>
        <p:txBody>
          <a:bodyPr/>
          <a:lstStyle/>
          <a:p>
            <a:pPr defTabSz="816338"/>
            <a:fld id="{5104141A-3329-4BF7-A624-D2B898AA103D}" type="datetime1">
              <a:rPr lang="hu-HU" smtClean="0">
                <a:solidFill>
                  <a:prstClr val="black"/>
                </a:solidFill>
              </a:rPr>
              <a:t>2022. 09. 28.</a:t>
            </a:fld>
            <a:endParaRPr lang="hu-HU">
              <a:solidFill>
                <a:prstClr val="black"/>
              </a:solidFill>
            </a:endParaRPr>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2408562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E0212455-C800-4C54-AEE9-F7363EA95D26}"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758324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154783"/>
            <a:ext cx="2057400" cy="3290888"/>
          </a:xfrm>
          <a:prstGeom prst="rect">
            <a:avLst/>
          </a:prstGeom>
        </p:spPr>
        <p:txBody>
          <a:bodyPr vert="eaVert"/>
          <a:lstStyle/>
          <a:p>
            <a:r>
              <a:rPr lang="hu-HU"/>
              <a:t>Mintacím szerkesztése</a:t>
            </a:r>
          </a:p>
        </p:txBody>
      </p:sp>
      <p:sp>
        <p:nvSpPr>
          <p:cNvPr id="3" name="Függőleges szöveg helye 2"/>
          <p:cNvSpPr>
            <a:spLocks noGrp="1"/>
          </p:cNvSpPr>
          <p:nvPr>
            <p:ph type="body" orient="vert" idx="1"/>
          </p:nvPr>
        </p:nvSpPr>
        <p:spPr>
          <a:xfrm>
            <a:off x="457200" y="154783"/>
            <a:ext cx="6019800" cy="3290888"/>
          </a:xfrm>
          <a:prstGeom prst="rect">
            <a:avLst/>
          </a:prstGeo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a:xfrm>
            <a:off x="457200" y="4767264"/>
            <a:ext cx="2133600" cy="273844"/>
          </a:xfrm>
          <a:prstGeom prst="rect">
            <a:avLst/>
          </a:prstGeom>
        </p:spPr>
        <p:txBody>
          <a:bodyPr/>
          <a:lstStyle/>
          <a:p>
            <a:pPr defTabSz="816338"/>
            <a:fld id="{529EAE8E-57D2-4941-B9ED-3745C3154E04}" type="datetime1">
              <a:rPr lang="hu-HU" smtClean="0">
                <a:solidFill>
                  <a:prstClr val="black"/>
                </a:solidFill>
              </a:rPr>
              <a:t>2022. 09. 28.</a:t>
            </a:fld>
            <a:endParaRPr lang="hu-HU">
              <a:solidFill>
                <a:prstClr val="black"/>
              </a:solidFill>
            </a:endParaRPr>
          </a:p>
        </p:txBody>
      </p:sp>
      <p:sp>
        <p:nvSpPr>
          <p:cNvPr id="5" name="Élőláb helye 4"/>
          <p:cNvSpPr>
            <a:spLocks noGrp="1"/>
          </p:cNvSpPr>
          <p:nvPr>
            <p:ph type="ftr" sz="quarter" idx="11"/>
          </p:nvPr>
        </p:nvSpPr>
        <p:spPr>
          <a:xfrm>
            <a:off x="3124200" y="4767264"/>
            <a:ext cx="2895600" cy="273844"/>
          </a:xfrm>
          <a:prstGeom prst="rect">
            <a:avLst/>
          </a:prstGeom>
        </p:spPr>
        <p:txBody>
          <a:bodyPr/>
          <a:lstStyle/>
          <a:p>
            <a:pPr defTabSz="816338"/>
            <a:r>
              <a:rPr lang="hu-HU">
                <a:solidFill>
                  <a:prstClr val="black"/>
                </a:solidFill>
              </a:rPr>
              <a:t>XIV. Földész Fórum - 2019.01.07. - Újfehértó</a:t>
            </a:r>
          </a:p>
        </p:txBody>
      </p:sp>
      <p:sp>
        <p:nvSpPr>
          <p:cNvPr id="6" name="Dia számának helye 5"/>
          <p:cNvSpPr>
            <a:spLocks noGrp="1"/>
          </p:cNvSpPr>
          <p:nvPr>
            <p:ph type="sldNum" sz="quarter" idx="12"/>
          </p:nvPr>
        </p:nvSpPr>
        <p:spPr>
          <a:xfrm>
            <a:off x="6553200" y="4767264"/>
            <a:ext cx="2133600" cy="273844"/>
          </a:xfrm>
          <a:prstGeom prst="rect">
            <a:avLst/>
          </a:prstGeom>
        </p:spPr>
        <p:txBody>
          <a:bodyPr/>
          <a:lstStyle/>
          <a:p>
            <a:pPr defTabSz="816338"/>
            <a:fld id="{F4B47376-C894-4FFB-8CFA-DA778D4B7FC4}" type="slidenum">
              <a:rPr lang="hu-HU" smtClean="0">
                <a:solidFill>
                  <a:prstClr val="black"/>
                </a:solidFill>
              </a:rPr>
              <a:pPr defTabSz="816338"/>
              <a:t>‹#›</a:t>
            </a:fld>
            <a:endParaRPr lang="hu-HU">
              <a:solidFill>
                <a:prstClr val="black"/>
              </a:solidFill>
            </a:endParaRPr>
          </a:p>
        </p:txBody>
      </p:sp>
    </p:spTree>
    <p:extLst>
      <p:ext uri="{BB962C8B-B14F-4D97-AF65-F5344CB8AC3E}">
        <p14:creationId xmlns:p14="http://schemas.microsoft.com/office/powerpoint/2010/main" val="1143699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Nyitolap">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4"/>
            <a:ext cx="2133600" cy="273844"/>
          </a:xfrm>
          <a:prstGeom prst="rect">
            <a:avLst/>
          </a:prstGeom>
        </p:spPr>
        <p:txBody>
          <a:bodyPr/>
          <a:lstStyle/>
          <a:p>
            <a:fld id="{73974C63-EAA8-467C-A513-18C1DCBE6C4D}" type="datetimeFigureOut">
              <a:rPr lang="hu-HU" smtClean="0"/>
              <a:t>2022. 09. 28.</a:t>
            </a:fld>
            <a:endParaRPr lang="hu-HU"/>
          </a:p>
        </p:txBody>
      </p:sp>
      <p:sp>
        <p:nvSpPr>
          <p:cNvPr id="3" name="Élőláb helye 2"/>
          <p:cNvSpPr>
            <a:spLocks noGrp="1"/>
          </p:cNvSpPr>
          <p:nvPr>
            <p:ph type="ftr" sz="quarter" idx="11"/>
          </p:nvPr>
        </p:nvSpPr>
        <p:spPr>
          <a:xfrm>
            <a:off x="3124200" y="4767264"/>
            <a:ext cx="2895600" cy="273844"/>
          </a:xfrm>
          <a:prstGeom prst="rect">
            <a:avLst/>
          </a:prstGeom>
        </p:spPr>
        <p:txBody>
          <a:bodyPr/>
          <a:lstStyle/>
          <a:p>
            <a:endParaRPr lang="hu-HU" dirty="0"/>
          </a:p>
        </p:txBody>
      </p:sp>
      <p:sp>
        <p:nvSpPr>
          <p:cNvPr id="4" name="Dia számának helye 3"/>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pic>
        <p:nvPicPr>
          <p:cNvPr id="5" name="Kép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Szöveg helye 8"/>
          <p:cNvSpPr>
            <a:spLocks noGrp="1"/>
          </p:cNvSpPr>
          <p:nvPr>
            <p:ph type="body" sz="quarter" idx="13" hasCustomPrompt="1"/>
          </p:nvPr>
        </p:nvSpPr>
        <p:spPr>
          <a:xfrm>
            <a:off x="2123728" y="2838375"/>
            <a:ext cx="5973763" cy="1152525"/>
          </a:xfrm>
          <a:prstGeom prst="rect">
            <a:avLst/>
          </a:prstGeom>
        </p:spPr>
        <p:txBody>
          <a:bodyPr/>
          <a:lstStyle>
            <a:lvl1pPr marL="0" indent="0" algn="l" defTabSz="914400" rtl="0" eaLnBrk="1" latinLnBrk="0" hangingPunct="1">
              <a:spcBef>
                <a:spcPct val="0"/>
              </a:spcBef>
              <a:buNone/>
              <a:defRPr lang="hu-HU" sz="4000" b="1" kern="1200" cap="none" baseline="0" dirty="0" smtClean="0">
                <a:solidFill>
                  <a:srgbClr val="006633"/>
                </a:solidFill>
                <a:latin typeface="Titillium Bd" panose="00000800000000000000" pitchFamily="50" charset="-18"/>
                <a:ea typeface="+mj-ea"/>
                <a:cs typeface="+mj-cs"/>
              </a:defRPr>
            </a:lvl1pPr>
            <a:lvl2pPr marL="0" indent="0" algn="l" defTabSz="914400" rtl="0" eaLnBrk="1" latinLnBrk="0" hangingPunct="1">
              <a:spcBef>
                <a:spcPct val="0"/>
              </a:spcBef>
              <a:buNone/>
              <a:defRPr lang="hu-HU" sz="4000" b="1" kern="1200" cap="all" dirty="0" smtClean="0">
                <a:solidFill>
                  <a:srgbClr val="006633"/>
                </a:solidFill>
                <a:latin typeface="Titillium Bd" panose="00000800000000000000" pitchFamily="50" charset="-18"/>
                <a:ea typeface="+mj-ea"/>
                <a:cs typeface="+mj-cs"/>
              </a:defRPr>
            </a:lvl2pPr>
            <a:lvl3pPr marL="0" indent="0" algn="l" defTabSz="914400" rtl="0" eaLnBrk="1" latinLnBrk="0" hangingPunct="1">
              <a:spcBef>
                <a:spcPct val="0"/>
              </a:spcBef>
              <a:buNone/>
              <a:defRPr lang="hu-HU" sz="4000" b="1" kern="1200" cap="all" dirty="0" smtClean="0">
                <a:solidFill>
                  <a:srgbClr val="006633"/>
                </a:solidFill>
                <a:latin typeface="Titillium Bd" panose="00000800000000000000" pitchFamily="50" charset="-18"/>
                <a:ea typeface="+mj-ea"/>
                <a:cs typeface="+mj-cs"/>
              </a:defRPr>
            </a:lvl3pPr>
            <a:lvl4pPr marL="0" indent="0" algn="l" defTabSz="914400" rtl="0" eaLnBrk="1" latinLnBrk="0" hangingPunct="1">
              <a:spcBef>
                <a:spcPct val="0"/>
              </a:spcBef>
              <a:buNone/>
              <a:defRPr lang="hu-HU" sz="4000" b="1" kern="1200" cap="all" dirty="0" smtClean="0">
                <a:solidFill>
                  <a:srgbClr val="006633"/>
                </a:solidFill>
                <a:latin typeface="Titillium Bd" panose="00000800000000000000" pitchFamily="50" charset="-18"/>
                <a:ea typeface="+mj-ea"/>
                <a:cs typeface="+mj-cs"/>
              </a:defRPr>
            </a:lvl4pPr>
            <a:lvl5pPr marL="0" indent="0" algn="l" defTabSz="914400" rtl="0" eaLnBrk="1" latinLnBrk="0" hangingPunct="1">
              <a:spcBef>
                <a:spcPct val="0"/>
              </a:spcBef>
              <a:buNone/>
              <a:defRPr lang="hu-HU" sz="4000" b="1" kern="1200" cap="all" dirty="0">
                <a:solidFill>
                  <a:srgbClr val="006633"/>
                </a:solidFill>
                <a:latin typeface="Titillium Bd" panose="00000800000000000000" pitchFamily="50" charset="-18"/>
                <a:ea typeface="+mj-ea"/>
                <a:cs typeface="+mj-cs"/>
              </a:defRPr>
            </a:lvl5pPr>
          </a:lstStyle>
          <a:p>
            <a:pPr lvl="0"/>
            <a:r>
              <a:rPr lang="hu-HU" dirty="0"/>
              <a:t>ÍRJA BE A CÍMET</a:t>
            </a:r>
          </a:p>
        </p:txBody>
      </p:sp>
      <p:sp>
        <p:nvSpPr>
          <p:cNvPr id="11" name="Szöveg helye 10"/>
          <p:cNvSpPr>
            <a:spLocks noGrp="1"/>
          </p:cNvSpPr>
          <p:nvPr>
            <p:ph type="body" sz="quarter" idx="14" hasCustomPrompt="1"/>
          </p:nvPr>
        </p:nvSpPr>
        <p:spPr>
          <a:xfrm>
            <a:off x="2123728" y="4155926"/>
            <a:ext cx="1439863" cy="360040"/>
          </a:xfrm>
          <a:prstGeom prst="rect">
            <a:avLst/>
          </a:prstGeom>
        </p:spPr>
        <p:txBody>
          <a:bodyPr/>
          <a:lstStyle>
            <a:lvl1pPr marL="0" indent="0" algn="l" defTabSz="816358" rtl="0" eaLnBrk="1" latinLnBrk="0" hangingPunct="1">
              <a:spcBef>
                <a:spcPct val="0"/>
              </a:spcBef>
              <a:buNone/>
              <a:defRPr lang="hu-HU" sz="1800" kern="1200" dirty="0" smtClean="0">
                <a:solidFill>
                  <a:srgbClr val="006633"/>
                </a:solidFill>
                <a:latin typeface="Titillium Lt" panose="00000400000000000000" pitchFamily="50" charset="-18"/>
                <a:ea typeface="+mj-ea"/>
                <a:cs typeface="+mj-cs"/>
              </a:defRPr>
            </a:lvl1pPr>
            <a:lvl2pPr marL="0" indent="0" algn="l" defTabSz="816358" rtl="0" eaLnBrk="1" latinLnBrk="0" hangingPunct="1">
              <a:spcBef>
                <a:spcPct val="0"/>
              </a:spcBef>
              <a:buNone/>
              <a:defRPr lang="hu-HU" sz="1800" kern="1200" dirty="0" smtClean="0">
                <a:solidFill>
                  <a:srgbClr val="006633"/>
                </a:solidFill>
                <a:latin typeface="Titillium Lt" panose="00000400000000000000" pitchFamily="50" charset="-18"/>
                <a:ea typeface="+mj-ea"/>
                <a:cs typeface="+mj-cs"/>
              </a:defRPr>
            </a:lvl2pPr>
            <a:lvl3pPr marL="0" indent="0" algn="l" defTabSz="816358" rtl="0" eaLnBrk="1" latinLnBrk="0" hangingPunct="1">
              <a:spcBef>
                <a:spcPct val="0"/>
              </a:spcBef>
              <a:buNone/>
              <a:defRPr lang="hu-HU" sz="1800" kern="1200" dirty="0" smtClean="0">
                <a:solidFill>
                  <a:srgbClr val="006633"/>
                </a:solidFill>
                <a:latin typeface="Titillium Lt" panose="00000400000000000000" pitchFamily="50" charset="-18"/>
                <a:ea typeface="+mj-ea"/>
                <a:cs typeface="+mj-cs"/>
              </a:defRPr>
            </a:lvl3pPr>
            <a:lvl4pPr marL="0" indent="0" algn="l" defTabSz="816358" rtl="0" eaLnBrk="1" latinLnBrk="0" hangingPunct="1">
              <a:spcBef>
                <a:spcPct val="0"/>
              </a:spcBef>
              <a:buNone/>
              <a:defRPr lang="hu-HU" sz="1800" kern="1200" dirty="0" smtClean="0">
                <a:solidFill>
                  <a:srgbClr val="006633"/>
                </a:solidFill>
                <a:latin typeface="Titillium Lt" panose="00000400000000000000" pitchFamily="50" charset="-18"/>
                <a:ea typeface="+mj-ea"/>
                <a:cs typeface="+mj-cs"/>
              </a:defRPr>
            </a:lvl4pPr>
            <a:lvl5pPr marL="0" indent="0" algn="l" defTabSz="816358" rtl="0" eaLnBrk="1" latinLnBrk="0" hangingPunct="1">
              <a:spcBef>
                <a:spcPct val="0"/>
              </a:spcBef>
              <a:buNone/>
              <a:defRPr lang="hu-HU" sz="1800" kern="1200" dirty="0">
                <a:solidFill>
                  <a:srgbClr val="006633"/>
                </a:solidFill>
                <a:latin typeface="Titillium Lt" panose="00000400000000000000" pitchFamily="50" charset="-18"/>
                <a:ea typeface="+mj-ea"/>
                <a:cs typeface="+mj-cs"/>
              </a:defRPr>
            </a:lvl5pPr>
          </a:lstStyle>
          <a:p>
            <a:pPr lvl="0"/>
            <a:r>
              <a:rPr lang="hu-HU" dirty="0"/>
              <a:t>Dátum</a:t>
            </a:r>
          </a:p>
        </p:txBody>
      </p:sp>
    </p:spTree>
    <p:extLst>
      <p:ext uri="{BB962C8B-B14F-4D97-AF65-F5344CB8AC3E}">
        <p14:creationId xmlns:p14="http://schemas.microsoft.com/office/powerpoint/2010/main" val="2899141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Fejezetcim v1">
    <p:spTree>
      <p:nvGrpSpPr>
        <p:cNvPr id="1" name=""/>
        <p:cNvGrpSpPr/>
        <p:nvPr/>
      </p:nvGrpSpPr>
      <p:grpSpPr>
        <a:xfrm>
          <a:off x="0" y="0"/>
          <a:ext cx="0" cy="0"/>
          <a:chOff x="0" y="0"/>
          <a:chExt cx="0" cy="0"/>
        </a:xfrm>
      </p:grpSpPr>
      <p:sp>
        <p:nvSpPr>
          <p:cNvPr id="6" name="Szöveg helye 5"/>
          <p:cNvSpPr>
            <a:spLocks noGrp="1"/>
          </p:cNvSpPr>
          <p:nvPr>
            <p:ph type="body" sz="quarter" idx="10" hasCustomPrompt="1"/>
          </p:nvPr>
        </p:nvSpPr>
        <p:spPr>
          <a:xfrm>
            <a:off x="395536" y="2283718"/>
            <a:ext cx="7632700" cy="827087"/>
          </a:xfrm>
          <a:prstGeom prst="rect">
            <a:avLst/>
          </a:prstGeom>
        </p:spPr>
        <p:txBody>
          <a:bodyPr/>
          <a:lstStyle>
            <a:lvl1pPr marL="0" indent="0" algn="r" defTabSz="914400" rtl="0" eaLnBrk="1" latinLnBrk="0" hangingPunct="1">
              <a:spcBef>
                <a:spcPts val="600"/>
              </a:spcBef>
              <a:spcAft>
                <a:spcPts val="600"/>
              </a:spcAft>
              <a:buNone/>
              <a:defRPr lang="hu-HU" sz="5000" kern="1200" baseline="0" dirty="0" smtClean="0">
                <a:solidFill>
                  <a:srgbClr val="006633"/>
                </a:solidFill>
                <a:latin typeface="Titillium Bd" panose="00000800000000000000" pitchFamily="50" charset="-18"/>
                <a:ea typeface="+mj-ea"/>
                <a:cs typeface="+mj-cs"/>
              </a:defRPr>
            </a:lvl1pPr>
            <a:lvl2pPr marL="0" indent="0" algn="r" defTabSz="914400" rtl="0" eaLnBrk="1" latinLnBrk="0" hangingPunct="1">
              <a:spcBef>
                <a:spcPts val="600"/>
              </a:spcBef>
              <a:spcAft>
                <a:spcPts val="600"/>
              </a:spcAft>
              <a:buNone/>
              <a:defRPr lang="hu-HU" sz="5000" kern="1200" dirty="0" smtClean="0">
                <a:solidFill>
                  <a:srgbClr val="006633"/>
                </a:solidFill>
                <a:latin typeface="Titillium Bd" panose="00000800000000000000" pitchFamily="50" charset="-18"/>
                <a:ea typeface="+mj-ea"/>
                <a:cs typeface="+mj-cs"/>
              </a:defRPr>
            </a:lvl2pPr>
            <a:lvl3pPr marL="0" indent="0" algn="r" defTabSz="914400" rtl="0" eaLnBrk="1" latinLnBrk="0" hangingPunct="1">
              <a:spcBef>
                <a:spcPts val="600"/>
              </a:spcBef>
              <a:spcAft>
                <a:spcPts val="600"/>
              </a:spcAft>
              <a:buNone/>
              <a:defRPr lang="hu-HU" sz="5000" kern="1200" dirty="0" smtClean="0">
                <a:solidFill>
                  <a:srgbClr val="006633"/>
                </a:solidFill>
                <a:latin typeface="Titillium Bd" panose="00000800000000000000" pitchFamily="50" charset="-18"/>
                <a:ea typeface="+mj-ea"/>
                <a:cs typeface="+mj-cs"/>
              </a:defRPr>
            </a:lvl3pPr>
            <a:lvl4pPr marL="0" indent="0" algn="r" defTabSz="914400" rtl="0" eaLnBrk="1" latinLnBrk="0" hangingPunct="1">
              <a:spcBef>
                <a:spcPts val="600"/>
              </a:spcBef>
              <a:spcAft>
                <a:spcPts val="600"/>
              </a:spcAft>
              <a:buNone/>
              <a:defRPr lang="hu-HU" sz="5000" kern="1200" dirty="0" smtClean="0">
                <a:solidFill>
                  <a:srgbClr val="006633"/>
                </a:solidFill>
                <a:latin typeface="Titillium Bd" panose="00000800000000000000" pitchFamily="50" charset="-18"/>
                <a:ea typeface="+mj-ea"/>
                <a:cs typeface="+mj-cs"/>
              </a:defRPr>
            </a:lvl4pPr>
            <a:lvl5pPr marL="0" indent="0" algn="r" defTabSz="914400" rtl="0" eaLnBrk="1" latinLnBrk="0" hangingPunct="1">
              <a:spcBef>
                <a:spcPts val="600"/>
              </a:spcBef>
              <a:spcAft>
                <a:spcPts val="600"/>
              </a:spcAft>
              <a:buNone/>
              <a:defRPr lang="hu-HU" sz="5000" kern="1200" dirty="0">
                <a:solidFill>
                  <a:srgbClr val="006633"/>
                </a:solidFill>
                <a:latin typeface="Titillium Bd" panose="00000800000000000000" pitchFamily="50" charset="-18"/>
                <a:ea typeface="+mj-ea"/>
                <a:cs typeface="+mj-cs"/>
              </a:defRPr>
            </a:lvl5pPr>
          </a:lstStyle>
          <a:p>
            <a:pPr lvl="0"/>
            <a:r>
              <a:rPr lang="hu-HU" dirty="0"/>
              <a:t>FEJEZET CÍM</a:t>
            </a:r>
          </a:p>
        </p:txBody>
      </p:sp>
      <p:sp>
        <p:nvSpPr>
          <p:cNvPr id="8" name="Szöveg helye 7"/>
          <p:cNvSpPr>
            <a:spLocks noGrp="1"/>
          </p:cNvSpPr>
          <p:nvPr>
            <p:ph type="body" sz="quarter" idx="11" hasCustomPrompt="1"/>
          </p:nvPr>
        </p:nvSpPr>
        <p:spPr>
          <a:xfrm>
            <a:off x="395238" y="3093516"/>
            <a:ext cx="7777162" cy="828675"/>
          </a:xfrm>
          <a:prstGeom prst="rect">
            <a:avLst/>
          </a:prstGeom>
        </p:spPr>
        <p:txBody>
          <a:bodyPr anchor="ctr"/>
          <a:lstStyle>
            <a:lvl1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1pPr>
            <a:lvl2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2pPr>
            <a:lvl3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3pPr>
            <a:lvl4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4pPr>
            <a:lvl5pPr marL="0" indent="0" algn="r" defTabSz="816358" rtl="0" eaLnBrk="1" latinLnBrk="0" hangingPunct="1">
              <a:spcBef>
                <a:spcPct val="0"/>
              </a:spcBef>
              <a:buNone/>
              <a:defRPr lang="hu-HU" sz="1800" kern="1200" dirty="0">
                <a:solidFill>
                  <a:srgbClr val="006633"/>
                </a:solidFill>
                <a:latin typeface="Titillium" pitchFamily="50" charset="-18"/>
                <a:ea typeface="+mj-ea"/>
                <a:cs typeface="+mj-cs"/>
              </a:defRPr>
            </a:lvl5pPr>
          </a:lstStyle>
          <a:p>
            <a:pPr lvl="0"/>
            <a:r>
              <a:rPr lang="hu-HU" dirty="0"/>
              <a:t>Alcím</a:t>
            </a:r>
          </a:p>
        </p:txBody>
      </p:sp>
    </p:spTree>
    <p:extLst>
      <p:ext uri="{BB962C8B-B14F-4D97-AF65-F5344CB8AC3E}">
        <p14:creationId xmlns:p14="http://schemas.microsoft.com/office/powerpoint/2010/main" val="2616611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ejezetcim v2">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1" name="Szöveg helye 5"/>
          <p:cNvSpPr>
            <a:spLocks noGrp="1"/>
          </p:cNvSpPr>
          <p:nvPr>
            <p:ph type="body" sz="quarter" idx="10" hasCustomPrompt="1"/>
          </p:nvPr>
        </p:nvSpPr>
        <p:spPr>
          <a:xfrm>
            <a:off x="395536" y="2283718"/>
            <a:ext cx="7632700" cy="827087"/>
          </a:xfrm>
          <a:prstGeom prst="rect">
            <a:avLst/>
          </a:prstGeom>
        </p:spPr>
        <p:txBody>
          <a:bodyPr/>
          <a:lstStyle>
            <a:lvl1pPr marL="0" indent="0" algn="r" defTabSz="914400" rtl="0" eaLnBrk="1" latinLnBrk="0" hangingPunct="1">
              <a:spcBef>
                <a:spcPts val="600"/>
              </a:spcBef>
              <a:spcAft>
                <a:spcPts val="600"/>
              </a:spcAft>
              <a:buNone/>
              <a:defRPr lang="hu-HU" sz="5000" kern="1200" baseline="0" dirty="0" smtClean="0">
                <a:solidFill>
                  <a:schemeClr val="bg1"/>
                </a:solidFill>
                <a:latin typeface="Titillium Bd" panose="00000800000000000000" pitchFamily="50" charset="-18"/>
                <a:ea typeface="+mj-ea"/>
                <a:cs typeface="+mj-cs"/>
              </a:defRPr>
            </a:lvl1pPr>
            <a:lvl2pPr marL="0" indent="0" algn="r" defTabSz="914400" rtl="0" eaLnBrk="1" latinLnBrk="0" hangingPunct="1">
              <a:spcBef>
                <a:spcPts val="600"/>
              </a:spcBef>
              <a:spcAft>
                <a:spcPts val="600"/>
              </a:spcAft>
              <a:buNone/>
              <a:defRPr lang="hu-HU" sz="5000" kern="1200" dirty="0" smtClean="0">
                <a:solidFill>
                  <a:srgbClr val="006633"/>
                </a:solidFill>
                <a:latin typeface="Titillium Bd" panose="00000800000000000000" pitchFamily="50" charset="-18"/>
                <a:ea typeface="+mj-ea"/>
                <a:cs typeface="+mj-cs"/>
              </a:defRPr>
            </a:lvl2pPr>
            <a:lvl3pPr marL="0" indent="0" algn="r" defTabSz="914400" rtl="0" eaLnBrk="1" latinLnBrk="0" hangingPunct="1">
              <a:spcBef>
                <a:spcPts val="600"/>
              </a:spcBef>
              <a:spcAft>
                <a:spcPts val="600"/>
              </a:spcAft>
              <a:buNone/>
              <a:defRPr lang="hu-HU" sz="5000" kern="1200" dirty="0" smtClean="0">
                <a:solidFill>
                  <a:srgbClr val="006633"/>
                </a:solidFill>
                <a:latin typeface="Titillium Bd" panose="00000800000000000000" pitchFamily="50" charset="-18"/>
                <a:ea typeface="+mj-ea"/>
                <a:cs typeface="+mj-cs"/>
              </a:defRPr>
            </a:lvl3pPr>
            <a:lvl4pPr marL="0" indent="0" algn="r" defTabSz="914400" rtl="0" eaLnBrk="1" latinLnBrk="0" hangingPunct="1">
              <a:spcBef>
                <a:spcPts val="600"/>
              </a:spcBef>
              <a:spcAft>
                <a:spcPts val="600"/>
              </a:spcAft>
              <a:buNone/>
              <a:defRPr lang="hu-HU" sz="5000" kern="1200" dirty="0" smtClean="0">
                <a:solidFill>
                  <a:srgbClr val="006633"/>
                </a:solidFill>
                <a:latin typeface="Titillium Bd" panose="00000800000000000000" pitchFamily="50" charset="-18"/>
                <a:ea typeface="+mj-ea"/>
                <a:cs typeface="+mj-cs"/>
              </a:defRPr>
            </a:lvl4pPr>
            <a:lvl5pPr marL="0" indent="0" algn="r" defTabSz="914400" rtl="0" eaLnBrk="1" latinLnBrk="0" hangingPunct="1">
              <a:spcBef>
                <a:spcPts val="600"/>
              </a:spcBef>
              <a:spcAft>
                <a:spcPts val="600"/>
              </a:spcAft>
              <a:buNone/>
              <a:defRPr lang="hu-HU" sz="5000" kern="1200" dirty="0">
                <a:solidFill>
                  <a:srgbClr val="006633"/>
                </a:solidFill>
                <a:latin typeface="Titillium Bd" panose="00000800000000000000" pitchFamily="50" charset="-18"/>
                <a:ea typeface="+mj-ea"/>
                <a:cs typeface="+mj-cs"/>
              </a:defRPr>
            </a:lvl5pPr>
          </a:lstStyle>
          <a:p>
            <a:pPr lvl="0"/>
            <a:r>
              <a:rPr lang="hu-HU" dirty="0"/>
              <a:t>FEJEZET CÍM</a:t>
            </a:r>
          </a:p>
        </p:txBody>
      </p:sp>
      <p:sp>
        <p:nvSpPr>
          <p:cNvPr id="22" name="Szöveg helye 7"/>
          <p:cNvSpPr>
            <a:spLocks noGrp="1"/>
          </p:cNvSpPr>
          <p:nvPr>
            <p:ph type="body" sz="quarter" idx="11" hasCustomPrompt="1"/>
          </p:nvPr>
        </p:nvSpPr>
        <p:spPr>
          <a:xfrm>
            <a:off x="395238" y="3093516"/>
            <a:ext cx="7777162" cy="828675"/>
          </a:xfrm>
          <a:prstGeom prst="rect">
            <a:avLst/>
          </a:prstGeom>
        </p:spPr>
        <p:txBody>
          <a:bodyPr anchor="ctr"/>
          <a:lstStyle>
            <a:lvl1pPr marL="0" indent="0" algn="r" defTabSz="816358" rtl="0" eaLnBrk="1" latinLnBrk="0" hangingPunct="1">
              <a:spcBef>
                <a:spcPct val="0"/>
              </a:spcBef>
              <a:buNone/>
              <a:defRPr lang="hu-HU" sz="1800" kern="1200" dirty="0" smtClean="0">
                <a:solidFill>
                  <a:schemeClr val="bg1"/>
                </a:solidFill>
                <a:latin typeface="Titillium" pitchFamily="50" charset="-18"/>
                <a:ea typeface="+mj-ea"/>
                <a:cs typeface="+mj-cs"/>
              </a:defRPr>
            </a:lvl1pPr>
            <a:lvl2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2pPr>
            <a:lvl3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3pPr>
            <a:lvl4pPr marL="0" indent="0" algn="r" defTabSz="816358" rtl="0" eaLnBrk="1" latinLnBrk="0" hangingPunct="1">
              <a:spcBef>
                <a:spcPct val="0"/>
              </a:spcBef>
              <a:buNone/>
              <a:defRPr lang="hu-HU" sz="1800" kern="1200" dirty="0" smtClean="0">
                <a:solidFill>
                  <a:srgbClr val="006633"/>
                </a:solidFill>
                <a:latin typeface="Titillium" pitchFamily="50" charset="-18"/>
                <a:ea typeface="+mj-ea"/>
                <a:cs typeface="+mj-cs"/>
              </a:defRPr>
            </a:lvl4pPr>
            <a:lvl5pPr marL="0" indent="0" algn="r" defTabSz="816358" rtl="0" eaLnBrk="1" latinLnBrk="0" hangingPunct="1">
              <a:spcBef>
                <a:spcPct val="0"/>
              </a:spcBef>
              <a:buNone/>
              <a:defRPr lang="hu-HU" sz="1800" kern="1200" dirty="0">
                <a:solidFill>
                  <a:srgbClr val="006633"/>
                </a:solidFill>
                <a:latin typeface="Titillium" pitchFamily="50" charset="-18"/>
                <a:ea typeface="+mj-ea"/>
                <a:cs typeface="+mj-cs"/>
              </a:defRPr>
            </a:lvl5pPr>
          </a:lstStyle>
          <a:p>
            <a:pPr lvl="0"/>
            <a:r>
              <a:rPr lang="hu-HU" dirty="0"/>
              <a:t>Alcím</a:t>
            </a:r>
          </a:p>
        </p:txBody>
      </p:sp>
    </p:spTree>
    <p:extLst>
      <p:ext uri="{BB962C8B-B14F-4D97-AF65-F5344CB8AC3E}">
        <p14:creationId xmlns:p14="http://schemas.microsoft.com/office/powerpoint/2010/main" val="3278734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artalom">
    <p:spTree>
      <p:nvGrpSpPr>
        <p:cNvPr id="1" name=""/>
        <p:cNvGrpSpPr/>
        <p:nvPr/>
      </p:nvGrpSpPr>
      <p:grpSpPr>
        <a:xfrm>
          <a:off x="0" y="0"/>
          <a:ext cx="0" cy="0"/>
          <a:chOff x="0" y="0"/>
          <a:chExt cx="0" cy="0"/>
        </a:xfrm>
      </p:grpSpPr>
      <p:sp>
        <p:nvSpPr>
          <p:cNvPr id="13" name="Szöveg helye 12"/>
          <p:cNvSpPr>
            <a:spLocks noGrp="1"/>
          </p:cNvSpPr>
          <p:nvPr>
            <p:ph type="body" sz="quarter" idx="13" hasCustomPrompt="1"/>
          </p:nvPr>
        </p:nvSpPr>
        <p:spPr>
          <a:xfrm>
            <a:off x="611560" y="1275606"/>
            <a:ext cx="4392487" cy="3419475"/>
          </a:xfrm>
          <a:prstGeom prst="rect">
            <a:avLst/>
          </a:prstGeom>
        </p:spPr>
        <p:txBody>
          <a:bodyPr/>
          <a:lstStyle>
            <a:lvl1pPr marL="342900" indent="-342900">
              <a:buClr>
                <a:srgbClr val="92C01F"/>
              </a:buClr>
              <a:buFont typeface="+mj-lt"/>
              <a:buAutoNum type="arabicPeriod"/>
              <a:defRPr sz="1400">
                <a:solidFill>
                  <a:srgbClr val="006633"/>
                </a:solidFill>
                <a:latin typeface="Titillium Lt" panose="00000400000000000000" pitchFamily="50" charset="-18"/>
              </a:defRPr>
            </a:lvl1pPr>
            <a:lvl2pPr marL="971550" indent="-514350">
              <a:buFont typeface="+mj-lt"/>
              <a:buAutoNum type="arabicPeriod"/>
              <a:defRPr>
                <a:solidFill>
                  <a:srgbClr val="006633"/>
                </a:solidFill>
              </a:defRPr>
            </a:lvl2pPr>
            <a:lvl3pPr marL="1371600" indent="-457200">
              <a:buFont typeface="+mj-lt"/>
              <a:buAutoNum type="arabicPeriod"/>
              <a:defRPr>
                <a:solidFill>
                  <a:srgbClr val="006633"/>
                </a:solidFill>
              </a:defRPr>
            </a:lvl3pPr>
            <a:lvl4pPr marL="1828800" indent="-457200">
              <a:buFont typeface="+mj-lt"/>
              <a:buAutoNum type="arabicPeriod"/>
              <a:defRPr>
                <a:solidFill>
                  <a:srgbClr val="006633"/>
                </a:solidFill>
              </a:defRPr>
            </a:lvl4pPr>
            <a:lvl5pPr marL="2286000" indent="-457200">
              <a:buFont typeface="+mj-lt"/>
              <a:buAutoNum type="arabicPeriod"/>
              <a:defRPr>
                <a:solidFill>
                  <a:srgbClr val="006633"/>
                </a:solidFill>
              </a:defRPr>
            </a:lvl5pPr>
          </a:lstStyle>
          <a:p>
            <a:pPr lvl="0"/>
            <a:r>
              <a:rPr lang="hu-HU" dirty="0"/>
              <a:t>Téma</a:t>
            </a:r>
          </a:p>
          <a:p>
            <a:pPr lvl="0"/>
            <a:r>
              <a:rPr lang="hu-HU" dirty="0"/>
              <a:t>Téma</a:t>
            </a:r>
          </a:p>
          <a:p>
            <a:pPr lvl="0"/>
            <a:r>
              <a:rPr lang="hu-HU" dirty="0"/>
              <a:t>Téma</a:t>
            </a:r>
          </a:p>
          <a:p>
            <a:pPr lvl="0"/>
            <a:r>
              <a:rPr lang="hu-HU" dirty="0"/>
              <a:t>Téma</a:t>
            </a:r>
          </a:p>
          <a:p>
            <a:pPr lvl="0"/>
            <a:endParaRPr lang="hu-HU" dirty="0"/>
          </a:p>
          <a:p>
            <a:pPr lvl="0"/>
            <a:endParaRPr lang="hu-HU" dirty="0"/>
          </a:p>
        </p:txBody>
      </p:sp>
      <p:sp>
        <p:nvSpPr>
          <p:cNvPr id="7" name="Szöveg helye 8"/>
          <p:cNvSpPr>
            <a:spLocks noGrp="1"/>
          </p:cNvSpPr>
          <p:nvPr>
            <p:ph type="body" sz="quarter" idx="14"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TARTALOM</a:t>
            </a:r>
          </a:p>
        </p:txBody>
      </p:sp>
      <p:sp>
        <p:nvSpPr>
          <p:cNvPr id="11"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2"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4"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3938562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Agenda_minta">
    <p:spTree>
      <p:nvGrpSpPr>
        <p:cNvPr id="1" name=""/>
        <p:cNvGrpSpPr/>
        <p:nvPr/>
      </p:nvGrpSpPr>
      <p:grpSpPr>
        <a:xfrm>
          <a:off x="0" y="0"/>
          <a:ext cx="0" cy="0"/>
          <a:chOff x="0" y="0"/>
          <a:chExt cx="0" cy="0"/>
        </a:xfrm>
      </p:grpSpPr>
      <p:sp>
        <p:nvSpPr>
          <p:cNvPr id="14" name="Szöveg helye 13"/>
          <p:cNvSpPr>
            <a:spLocks noGrp="1"/>
          </p:cNvSpPr>
          <p:nvPr>
            <p:ph type="body" sz="quarter" idx="13" hasCustomPrompt="1"/>
          </p:nvPr>
        </p:nvSpPr>
        <p:spPr>
          <a:xfrm>
            <a:off x="683568" y="627063"/>
            <a:ext cx="7761287" cy="649287"/>
          </a:xfrm>
          <a:prstGeom prst="rect">
            <a:avLst/>
          </a:prstGeom>
        </p:spPr>
        <p:txBody>
          <a:bodyPr/>
          <a:lstStyle>
            <a:lvl1pPr marL="0" indent="0" algn="l" defTabSz="914400" rtl="0" eaLnBrk="1" latinLnBrk="0" hangingPunct="1">
              <a:spcBef>
                <a:spcPct val="0"/>
              </a:spcBef>
              <a:buNone/>
              <a:defRPr lang="hu-HU" sz="2000" b="1" kern="1200" cap="all" dirty="0" smtClean="0">
                <a:solidFill>
                  <a:srgbClr val="006633"/>
                </a:solidFill>
                <a:latin typeface="Titillium Bd" panose="00000800000000000000" pitchFamily="50" charset="-18"/>
                <a:ea typeface="+mj-ea"/>
                <a:cs typeface="+mj-cs"/>
              </a:defRPr>
            </a:lvl1pPr>
          </a:lstStyle>
          <a:p>
            <a:pPr marL="0" lvl="0" indent="0" algn="l" defTabSz="914400" rtl="0" eaLnBrk="1" latinLnBrk="0" hangingPunct="1">
              <a:spcBef>
                <a:spcPct val="0"/>
              </a:spcBef>
              <a:buFont typeface="Arial" panose="020B0604020202020204" pitchFamily="34" charset="0"/>
              <a:buNone/>
            </a:pPr>
            <a:r>
              <a:rPr lang="hu-HU" dirty="0"/>
              <a:t>AGENDA</a:t>
            </a:r>
          </a:p>
        </p:txBody>
      </p:sp>
      <p:sp>
        <p:nvSpPr>
          <p:cNvPr id="16" name="Szöveg helye 15"/>
          <p:cNvSpPr>
            <a:spLocks noGrp="1"/>
          </p:cNvSpPr>
          <p:nvPr>
            <p:ph type="body" sz="quarter" idx="14" hasCustomPrompt="1"/>
          </p:nvPr>
        </p:nvSpPr>
        <p:spPr>
          <a:xfrm>
            <a:off x="683568" y="1245557"/>
            <a:ext cx="2576512" cy="462097"/>
          </a:xfrm>
          <a:prstGeom prst="rect">
            <a:avLst/>
          </a:prstGeom>
        </p:spPr>
        <p:txBody>
          <a:bodyPr/>
          <a:lstStyle>
            <a:lvl1pPr marL="0" indent="0">
              <a:buNone/>
              <a:defRPr lang="hu-HU" sz="1600" b="1" kern="1200" baseline="0" dirty="0" smtClean="0">
                <a:solidFill>
                  <a:srgbClr val="006633"/>
                </a:solidFill>
                <a:latin typeface="Titillium Bd" panose="00000800000000000000" pitchFamily="50" charset="-18"/>
                <a:ea typeface="+mj-ea"/>
                <a:cs typeface="+mj-cs"/>
              </a:defRPr>
            </a:lvl1pPr>
            <a:lvl2pPr>
              <a:defRPr lang="hu-HU" sz="1600" b="1" kern="1200" dirty="0" smtClean="0">
                <a:solidFill>
                  <a:srgbClr val="006633"/>
                </a:solidFill>
                <a:latin typeface="Titillium Bd" panose="00000800000000000000" pitchFamily="50" charset="-18"/>
                <a:ea typeface="+mj-ea"/>
                <a:cs typeface="+mj-cs"/>
              </a:defRPr>
            </a:lvl2pPr>
            <a:lvl3pPr>
              <a:defRPr lang="hu-HU" sz="1600" b="1" kern="1200" dirty="0" smtClean="0">
                <a:solidFill>
                  <a:srgbClr val="006633"/>
                </a:solidFill>
                <a:latin typeface="Titillium Bd" panose="00000800000000000000" pitchFamily="50" charset="-18"/>
                <a:ea typeface="+mj-ea"/>
                <a:cs typeface="+mj-cs"/>
              </a:defRPr>
            </a:lvl3pPr>
            <a:lvl4pPr>
              <a:defRPr lang="hu-HU" sz="1600" b="1" kern="1200" dirty="0" smtClean="0">
                <a:solidFill>
                  <a:srgbClr val="006633"/>
                </a:solidFill>
                <a:latin typeface="Titillium Bd" panose="00000800000000000000" pitchFamily="50" charset="-18"/>
                <a:ea typeface="+mj-ea"/>
                <a:cs typeface="+mj-cs"/>
              </a:defRPr>
            </a:lvl4pPr>
            <a:lvl5pPr>
              <a:defRPr lang="hu-HU" sz="1600" b="1" kern="1200" dirty="0">
                <a:solidFill>
                  <a:srgbClr val="006633"/>
                </a:solidFill>
                <a:latin typeface="Titillium Bd" panose="00000800000000000000" pitchFamily="50" charset="-18"/>
                <a:ea typeface="+mj-ea"/>
                <a:cs typeface="+mj-cs"/>
              </a:defRPr>
            </a:lvl5pPr>
          </a:lstStyle>
          <a:p>
            <a:pPr lvl="0"/>
            <a:r>
              <a:rPr lang="hu-HU" dirty="0"/>
              <a:t>Hétfő, Április 24.</a:t>
            </a:r>
          </a:p>
        </p:txBody>
      </p:sp>
      <p:sp>
        <p:nvSpPr>
          <p:cNvPr id="20" name="Szöveg helye 19"/>
          <p:cNvSpPr>
            <a:spLocks noGrp="1"/>
          </p:cNvSpPr>
          <p:nvPr>
            <p:ph type="body" sz="quarter" idx="15" hasCustomPrompt="1"/>
          </p:nvPr>
        </p:nvSpPr>
        <p:spPr>
          <a:xfrm>
            <a:off x="699368" y="1707654"/>
            <a:ext cx="5384800" cy="3240088"/>
          </a:xfrm>
          <a:prstGeom prst="rect">
            <a:avLst/>
          </a:prstGeom>
        </p:spPr>
        <p:txBody>
          <a:bodyPr/>
          <a:lstStyle>
            <a:lvl1pPr marL="0" indent="0" algn="l" defTabSz="685800" rtl="0" eaLnBrk="1" latinLnBrk="0" hangingPunct="1">
              <a:lnSpc>
                <a:spcPct val="90000"/>
              </a:lnSpc>
              <a:spcBef>
                <a:spcPts val="750"/>
              </a:spcBef>
              <a:buClr>
                <a:srgbClr val="E8C001"/>
              </a:buClr>
              <a:buFont typeface="Arial" panose="020B0604020202020204" pitchFamily="34" charset="0"/>
              <a:buNone/>
              <a:defRPr lang="hu-HU" sz="1400" b="1" kern="1200" dirty="0" smtClean="0">
                <a:solidFill>
                  <a:srgbClr val="006633"/>
                </a:solidFill>
                <a:latin typeface="Titillium Bd" panose="00000800000000000000" pitchFamily="50" charset="-18"/>
                <a:ea typeface="+mn-ea"/>
                <a:cs typeface="+mn-cs"/>
              </a:defRPr>
            </a:lvl1pPr>
            <a:lvl2pPr marL="0" indent="0" algn="l" defTabSz="685800" rtl="0" eaLnBrk="1" latinLnBrk="0" hangingPunct="1">
              <a:lnSpc>
                <a:spcPct val="90000"/>
              </a:lnSpc>
              <a:spcBef>
                <a:spcPts val="750"/>
              </a:spcBef>
              <a:buClr>
                <a:srgbClr val="E8C001"/>
              </a:buClr>
              <a:buFont typeface="Arial" panose="020B0604020202020204" pitchFamily="34" charset="0"/>
              <a:buNone/>
              <a:defRPr lang="hu-HU" sz="1400" b="1" kern="1200" dirty="0" smtClean="0">
                <a:solidFill>
                  <a:srgbClr val="006633"/>
                </a:solidFill>
                <a:latin typeface="Titillium Bd" panose="00000800000000000000" pitchFamily="50" charset="-18"/>
                <a:ea typeface="+mn-ea"/>
                <a:cs typeface="+mn-cs"/>
              </a:defRPr>
            </a:lvl2pPr>
            <a:lvl3pPr marL="0" indent="0" algn="l" defTabSz="685800" rtl="0" eaLnBrk="1" latinLnBrk="0" hangingPunct="1">
              <a:lnSpc>
                <a:spcPct val="90000"/>
              </a:lnSpc>
              <a:spcBef>
                <a:spcPts val="750"/>
              </a:spcBef>
              <a:buClr>
                <a:srgbClr val="E8C001"/>
              </a:buClr>
              <a:buFont typeface="Arial" panose="020B0604020202020204" pitchFamily="34" charset="0"/>
              <a:buNone/>
              <a:defRPr lang="hu-HU" sz="1400" b="1" kern="1200" dirty="0" smtClean="0">
                <a:solidFill>
                  <a:srgbClr val="006633"/>
                </a:solidFill>
                <a:latin typeface="Titillium Bd" panose="00000800000000000000" pitchFamily="50" charset="-18"/>
                <a:ea typeface="+mn-ea"/>
                <a:cs typeface="+mn-cs"/>
              </a:defRPr>
            </a:lvl3pPr>
            <a:lvl4pPr marL="0" indent="0" algn="l" defTabSz="685800" rtl="0" eaLnBrk="1" latinLnBrk="0" hangingPunct="1">
              <a:lnSpc>
                <a:spcPct val="90000"/>
              </a:lnSpc>
              <a:spcBef>
                <a:spcPts val="750"/>
              </a:spcBef>
              <a:buClr>
                <a:srgbClr val="E8C001"/>
              </a:buClr>
              <a:buFont typeface="Arial" panose="020B0604020202020204" pitchFamily="34" charset="0"/>
              <a:buNone/>
              <a:defRPr lang="hu-HU" sz="1400" b="1" kern="1200" dirty="0" smtClean="0">
                <a:solidFill>
                  <a:srgbClr val="006633"/>
                </a:solidFill>
                <a:latin typeface="Titillium Bd" panose="00000800000000000000" pitchFamily="50" charset="-18"/>
                <a:ea typeface="+mn-ea"/>
                <a:cs typeface="+mn-cs"/>
              </a:defRPr>
            </a:lvl4pPr>
            <a:lvl5pPr marL="0" indent="0" algn="l" defTabSz="685800" rtl="0" eaLnBrk="1" latinLnBrk="0" hangingPunct="1">
              <a:lnSpc>
                <a:spcPct val="90000"/>
              </a:lnSpc>
              <a:spcBef>
                <a:spcPts val="750"/>
              </a:spcBef>
              <a:buClr>
                <a:srgbClr val="E8C001"/>
              </a:buClr>
              <a:buFont typeface="Arial" panose="020B0604020202020204" pitchFamily="34" charset="0"/>
              <a:buNone/>
              <a:defRPr lang="hu-HU" sz="1400" b="1" kern="1200" dirty="0">
                <a:solidFill>
                  <a:srgbClr val="006633"/>
                </a:solidFill>
                <a:latin typeface="Titillium Bd" panose="00000800000000000000" pitchFamily="50" charset="-18"/>
                <a:ea typeface="+mn-ea"/>
                <a:cs typeface="+mn-cs"/>
              </a:defRPr>
            </a:lvl5pPr>
          </a:lstStyle>
          <a:p>
            <a:pPr algn="l">
              <a:buClr>
                <a:srgbClr val="E8C001"/>
              </a:buClr>
            </a:pPr>
            <a:r>
              <a:rPr lang="hu-HU" sz="1400" dirty="0">
                <a:solidFill>
                  <a:srgbClr val="006633"/>
                </a:solidFill>
                <a:latin typeface="Titillium Bd" panose="00000800000000000000" pitchFamily="50" charset="-18"/>
              </a:rPr>
              <a:t>10:00-11:00</a:t>
            </a:r>
            <a:r>
              <a:rPr lang="hu-HU" sz="1400" dirty="0">
                <a:solidFill>
                  <a:srgbClr val="92C01F"/>
                </a:solidFill>
                <a:latin typeface="Titillium Bd" panose="00000800000000000000" pitchFamily="50" charset="-18"/>
              </a:rPr>
              <a:t> </a:t>
            </a:r>
            <a:r>
              <a:rPr lang="hu-HU" sz="1400" dirty="0">
                <a:solidFill>
                  <a:srgbClr val="006633"/>
                </a:solidFill>
                <a:latin typeface="Titillium Lt" panose="00000400000000000000" pitchFamily="50" charset="-18"/>
              </a:rPr>
              <a:t>– Téma</a:t>
            </a:r>
          </a:p>
          <a:p>
            <a:pPr algn="l">
              <a:buClr>
                <a:srgbClr val="E8C001"/>
              </a:buClr>
            </a:pPr>
            <a:r>
              <a:rPr lang="hu-HU" sz="1400" dirty="0">
                <a:solidFill>
                  <a:srgbClr val="006633"/>
                </a:solidFill>
                <a:latin typeface="Titillium Bd" panose="00000800000000000000" pitchFamily="50" charset="-18"/>
              </a:rPr>
              <a:t>11:00-12:00 </a:t>
            </a:r>
            <a:r>
              <a:rPr lang="hu-HU" sz="1400" dirty="0">
                <a:solidFill>
                  <a:srgbClr val="006633"/>
                </a:solidFill>
                <a:latin typeface="Titillium Lt" panose="00000400000000000000" pitchFamily="50" charset="-18"/>
              </a:rPr>
              <a:t>– Téma</a:t>
            </a:r>
          </a:p>
          <a:p>
            <a:pPr algn="l">
              <a:buClr>
                <a:srgbClr val="E8C001"/>
              </a:buClr>
            </a:pPr>
            <a:r>
              <a:rPr lang="hu-HU" sz="1400" dirty="0">
                <a:solidFill>
                  <a:srgbClr val="006633"/>
                </a:solidFill>
                <a:latin typeface="Titillium Bd" panose="00000800000000000000" pitchFamily="50" charset="-18"/>
              </a:rPr>
              <a:t>12:00-13:30</a:t>
            </a:r>
            <a:r>
              <a:rPr lang="hu-HU" sz="1400" dirty="0">
                <a:solidFill>
                  <a:srgbClr val="006633"/>
                </a:solidFill>
                <a:latin typeface="Titillium Lt" panose="00000400000000000000" pitchFamily="50" charset="-18"/>
              </a:rPr>
              <a:t> – Ebéd</a:t>
            </a:r>
          </a:p>
          <a:p>
            <a:pPr algn="l">
              <a:buClr>
                <a:srgbClr val="E8C001"/>
              </a:buClr>
            </a:pPr>
            <a:r>
              <a:rPr lang="hu-HU" sz="1400" dirty="0">
                <a:solidFill>
                  <a:srgbClr val="006633"/>
                </a:solidFill>
                <a:latin typeface="Titillium Bd" panose="00000800000000000000" pitchFamily="50" charset="-18"/>
              </a:rPr>
              <a:t>13:30-14:30</a:t>
            </a:r>
            <a:r>
              <a:rPr lang="hu-HU" sz="1400" dirty="0">
                <a:solidFill>
                  <a:srgbClr val="92C01F"/>
                </a:solidFill>
                <a:latin typeface="Titillium Bd" panose="00000800000000000000" pitchFamily="50" charset="-18"/>
              </a:rPr>
              <a:t> </a:t>
            </a:r>
            <a:r>
              <a:rPr lang="hu-HU" sz="1400" dirty="0">
                <a:solidFill>
                  <a:srgbClr val="006633"/>
                </a:solidFill>
                <a:latin typeface="Titillium Lt" panose="00000400000000000000" pitchFamily="50" charset="-18"/>
              </a:rPr>
              <a:t>– Téma</a:t>
            </a:r>
          </a:p>
          <a:p>
            <a:pPr algn="l">
              <a:buClr>
                <a:srgbClr val="E8C001"/>
              </a:buClr>
            </a:pPr>
            <a:r>
              <a:rPr lang="hu-HU" sz="1400" dirty="0">
                <a:solidFill>
                  <a:srgbClr val="006633"/>
                </a:solidFill>
                <a:latin typeface="Titillium Bd" panose="00000800000000000000" pitchFamily="50" charset="-18"/>
              </a:rPr>
              <a:t>14:30-15:30</a:t>
            </a:r>
            <a:r>
              <a:rPr lang="hu-HU" sz="1400" dirty="0">
                <a:solidFill>
                  <a:srgbClr val="92C01F"/>
                </a:solidFill>
                <a:latin typeface="Titillium Bd" panose="00000800000000000000" pitchFamily="50" charset="-18"/>
              </a:rPr>
              <a:t> </a:t>
            </a:r>
            <a:r>
              <a:rPr lang="hu-HU" sz="1400" dirty="0">
                <a:solidFill>
                  <a:srgbClr val="006633"/>
                </a:solidFill>
                <a:latin typeface="Titillium Lt" panose="00000400000000000000" pitchFamily="50" charset="-18"/>
              </a:rPr>
              <a:t>– Téma</a:t>
            </a:r>
          </a:p>
          <a:p>
            <a:pPr algn="l">
              <a:buClr>
                <a:srgbClr val="E8C001"/>
              </a:buClr>
            </a:pPr>
            <a:r>
              <a:rPr lang="hu-HU" sz="1400" dirty="0">
                <a:solidFill>
                  <a:srgbClr val="006633"/>
                </a:solidFill>
                <a:latin typeface="Titillium Bd" panose="00000800000000000000" pitchFamily="50" charset="-18"/>
              </a:rPr>
              <a:t>15:30-16:00</a:t>
            </a:r>
            <a:r>
              <a:rPr lang="hu-HU" sz="1400" dirty="0">
                <a:solidFill>
                  <a:srgbClr val="92C01F"/>
                </a:solidFill>
                <a:latin typeface="Titillium Bd" panose="00000800000000000000" pitchFamily="50" charset="-18"/>
              </a:rPr>
              <a:t> </a:t>
            </a:r>
            <a:r>
              <a:rPr lang="hu-HU" sz="1400" dirty="0">
                <a:solidFill>
                  <a:srgbClr val="006633"/>
                </a:solidFill>
                <a:latin typeface="Titillium Lt" panose="00000400000000000000" pitchFamily="50" charset="-18"/>
              </a:rPr>
              <a:t>– Kávészünet</a:t>
            </a:r>
          </a:p>
          <a:p>
            <a:pPr algn="l">
              <a:buClr>
                <a:srgbClr val="E8C001"/>
              </a:buClr>
            </a:pPr>
            <a:r>
              <a:rPr lang="hu-HU" sz="1400" dirty="0">
                <a:solidFill>
                  <a:srgbClr val="006633"/>
                </a:solidFill>
                <a:latin typeface="Titillium Bd" panose="00000800000000000000" pitchFamily="50" charset="-18"/>
              </a:rPr>
              <a:t>16:00-17:00</a:t>
            </a:r>
            <a:r>
              <a:rPr lang="hu-HU" sz="1400" dirty="0">
                <a:solidFill>
                  <a:srgbClr val="92C01F"/>
                </a:solidFill>
                <a:latin typeface="Titillium Bd" panose="00000800000000000000" pitchFamily="50" charset="-18"/>
              </a:rPr>
              <a:t> </a:t>
            </a:r>
            <a:r>
              <a:rPr lang="hu-HU" sz="1400" dirty="0">
                <a:solidFill>
                  <a:srgbClr val="006633"/>
                </a:solidFill>
                <a:latin typeface="Titillium Lt" panose="00000400000000000000" pitchFamily="50" charset="-18"/>
              </a:rPr>
              <a:t>– Téma</a:t>
            </a:r>
          </a:p>
          <a:p>
            <a:pPr algn="l">
              <a:buClr>
                <a:srgbClr val="E8C001"/>
              </a:buClr>
            </a:pPr>
            <a:r>
              <a:rPr lang="hu-HU" sz="1400" dirty="0">
                <a:solidFill>
                  <a:srgbClr val="006633"/>
                </a:solidFill>
                <a:latin typeface="Titillium Bd" panose="00000800000000000000" pitchFamily="50" charset="-18"/>
              </a:rPr>
              <a:t>17:00-18:00</a:t>
            </a:r>
            <a:r>
              <a:rPr lang="hu-HU" sz="1400" dirty="0">
                <a:solidFill>
                  <a:srgbClr val="92C01F"/>
                </a:solidFill>
                <a:latin typeface="Titillium Bd" panose="00000800000000000000" pitchFamily="50" charset="-18"/>
              </a:rPr>
              <a:t> </a:t>
            </a:r>
            <a:r>
              <a:rPr lang="hu-HU" sz="1400" dirty="0">
                <a:solidFill>
                  <a:srgbClr val="006633"/>
                </a:solidFill>
                <a:latin typeface="Titillium Lt" panose="00000400000000000000" pitchFamily="50" charset="-18"/>
              </a:rPr>
              <a:t>– Téma</a:t>
            </a:r>
          </a:p>
          <a:p>
            <a:pPr algn="l">
              <a:buClr>
                <a:srgbClr val="E8C001"/>
              </a:buClr>
            </a:pPr>
            <a:r>
              <a:rPr lang="hu-HU" sz="1400" dirty="0">
                <a:solidFill>
                  <a:srgbClr val="006633"/>
                </a:solidFill>
                <a:latin typeface="Titillium Bd" panose="00000800000000000000" pitchFamily="50" charset="-18"/>
              </a:rPr>
              <a:t>19:00</a:t>
            </a:r>
            <a:r>
              <a:rPr lang="hu-HU" sz="1400" dirty="0">
                <a:solidFill>
                  <a:srgbClr val="006633"/>
                </a:solidFill>
                <a:latin typeface="Titillium Lt" panose="00000400000000000000" pitchFamily="50" charset="-18"/>
              </a:rPr>
              <a:t> – Vacsora</a:t>
            </a:r>
          </a:p>
        </p:txBody>
      </p:sp>
      <p:sp>
        <p:nvSpPr>
          <p:cNvPr id="10"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1"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2"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156167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zoveges dia">
    <p:spTree>
      <p:nvGrpSpPr>
        <p:cNvPr id="1" name=""/>
        <p:cNvGrpSpPr/>
        <p:nvPr/>
      </p:nvGrpSpPr>
      <p:grpSpPr>
        <a:xfrm>
          <a:off x="0" y="0"/>
          <a:ext cx="0" cy="0"/>
          <a:chOff x="0" y="0"/>
          <a:chExt cx="0" cy="0"/>
        </a:xfrm>
      </p:grpSpPr>
      <p:sp>
        <p:nvSpPr>
          <p:cNvPr id="9"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lgn="l">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11" name="Szöveg helye 10"/>
          <p:cNvSpPr>
            <a:spLocks noGrp="1"/>
          </p:cNvSpPr>
          <p:nvPr>
            <p:ph type="body" sz="quarter" idx="14"/>
          </p:nvPr>
        </p:nvSpPr>
        <p:spPr>
          <a:xfrm>
            <a:off x="611560" y="1492251"/>
            <a:ext cx="7920880" cy="309572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rgbClr val="006633"/>
                </a:solidFill>
                <a:latin typeface="Titillium" panose="000005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1600">
                <a:solidFill>
                  <a:srgbClr val="006633"/>
                </a:solidFill>
                <a:latin typeface="Titillium Lt" panose="00000400000000000000" pitchFamily="50" charset="-18"/>
              </a:rPr>
              <a:t>Mintaszöveg szerkesztése</a:t>
            </a:r>
          </a:p>
        </p:txBody>
      </p:sp>
      <p:sp>
        <p:nvSpPr>
          <p:cNvPr id="2" name="Szövegdoboz 1"/>
          <p:cNvSpPr txBox="1"/>
          <p:nvPr userDrawn="1"/>
        </p:nvSpPr>
        <p:spPr>
          <a:xfrm>
            <a:off x="4427984" y="1203598"/>
            <a:ext cx="2160240" cy="936104"/>
          </a:xfrm>
          <a:prstGeom prst="rect">
            <a:avLst/>
          </a:prstGeom>
        </p:spPr>
        <p:txBody>
          <a:bodyPr wrap="square" rtlCol="0">
            <a:noAutofit/>
          </a:bodyPr>
          <a:lstStyle/>
          <a:p>
            <a:endParaRPr lang="hu-HU" sz="5000" dirty="0">
              <a:solidFill>
                <a:schemeClr val="bg1"/>
              </a:solidFill>
              <a:latin typeface="Titillium Bd" panose="00000800000000000000" pitchFamily="50" charset="-18"/>
            </a:endParaRPr>
          </a:p>
        </p:txBody>
      </p:sp>
      <p:sp>
        <p:nvSpPr>
          <p:cNvPr id="8"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0"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2"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257477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Tartalom helye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a:xfrm>
            <a:off x="457200" y="4767264"/>
            <a:ext cx="2133600" cy="273844"/>
          </a:xfrm>
          <a:prstGeom prst="rect">
            <a:avLst/>
          </a:prstGeom>
        </p:spPr>
        <p:txBody>
          <a:bodyPr/>
          <a:lstStyle/>
          <a:p>
            <a:fld id="{31861B62-6CA9-4970-9B0A-313EF66D4027}" type="datetime1">
              <a:rPr lang="hu-HU" smtClean="0"/>
              <a:t>2022. 09. 28.</a:t>
            </a:fld>
            <a:endParaRPr lang="hu-HU"/>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1537256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Felsorolas elrendezés">
    <p:spTree>
      <p:nvGrpSpPr>
        <p:cNvPr id="1" name=""/>
        <p:cNvGrpSpPr/>
        <p:nvPr/>
      </p:nvGrpSpPr>
      <p:grpSpPr>
        <a:xfrm>
          <a:off x="0" y="0"/>
          <a:ext cx="0" cy="0"/>
          <a:chOff x="0" y="0"/>
          <a:chExt cx="0" cy="0"/>
        </a:xfrm>
      </p:grpSpPr>
      <p:sp>
        <p:nvSpPr>
          <p:cNvPr id="6" name="Szöveg helye 8"/>
          <p:cNvSpPr>
            <a:spLocks noGrp="1"/>
          </p:cNvSpPr>
          <p:nvPr>
            <p:ph type="body" sz="quarter" idx="13" hasCustomPrompt="1"/>
          </p:nvPr>
        </p:nvSpPr>
        <p:spPr>
          <a:xfrm>
            <a:off x="611287"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4"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5"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8"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
        <p:nvSpPr>
          <p:cNvPr id="3" name="Szöveg helye 2"/>
          <p:cNvSpPr>
            <a:spLocks noGrp="1"/>
          </p:cNvSpPr>
          <p:nvPr>
            <p:ph type="body" sz="quarter" idx="14"/>
          </p:nvPr>
        </p:nvSpPr>
        <p:spPr>
          <a:xfrm>
            <a:off x="611188" y="1419225"/>
            <a:ext cx="7777162" cy="2881313"/>
          </a:xfrm>
          <a:prstGeom prst="rect">
            <a:avLst/>
          </a:prstGeom>
        </p:spPr>
        <p:txBody>
          <a:bodyPr/>
          <a:lstStyle>
            <a:lvl1pPr>
              <a:defRPr sz="2400"/>
            </a:lvl1pPr>
            <a:lvl2pPr marL="742950" indent="-285750">
              <a:buFont typeface="Courier New" panose="02070309020205020404" pitchFamily="49" charset="0"/>
              <a:buChar char="o"/>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Tree>
    <p:extLst>
      <p:ext uri="{BB962C8B-B14F-4D97-AF65-F5344CB8AC3E}">
        <p14:creationId xmlns:p14="http://schemas.microsoft.com/office/powerpoint/2010/main" val="2648410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Képes_dia">
    <p:spTree>
      <p:nvGrpSpPr>
        <p:cNvPr id="1" name=""/>
        <p:cNvGrpSpPr/>
        <p:nvPr/>
      </p:nvGrpSpPr>
      <p:grpSpPr>
        <a:xfrm>
          <a:off x="0" y="0"/>
          <a:ext cx="0" cy="0"/>
          <a:chOff x="0" y="0"/>
          <a:chExt cx="0" cy="0"/>
        </a:xfrm>
      </p:grpSpPr>
      <p:pic>
        <p:nvPicPr>
          <p:cNvPr id="6" name="Kép 5"/>
          <p:cNvPicPr>
            <a:picLocks noChangeAspect="1"/>
          </p:cNvPicPr>
          <p:nvPr userDrawn="1"/>
        </p:nvPicPr>
        <p:blipFill rotWithShape="1">
          <a:blip r:embed="rId2">
            <a:extLst>
              <a:ext uri="{28A0092B-C50C-407E-A947-70E740481C1C}">
                <a14:useLocalDpi xmlns:a14="http://schemas.microsoft.com/office/drawing/2010/main" val="0"/>
              </a:ext>
            </a:extLst>
          </a:blip>
          <a:srcRect r="54641"/>
          <a:stretch/>
        </p:blipFill>
        <p:spPr>
          <a:xfrm>
            <a:off x="0" y="0"/>
            <a:ext cx="3419872" cy="4706806"/>
          </a:xfrm>
          <a:prstGeom prst="rect">
            <a:avLst/>
          </a:prstGeom>
        </p:spPr>
      </p:pic>
      <p:sp>
        <p:nvSpPr>
          <p:cNvPr id="14" name="Szöveg helye 8"/>
          <p:cNvSpPr>
            <a:spLocks noGrp="1"/>
          </p:cNvSpPr>
          <p:nvPr>
            <p:ph type="body" sz="quarter" idx="13" hasCustomPrompt="1"/>
          </p:nvPr>
        </p:nvSpPr>
        <p:spPr>
          <a:xfrm>
            <a:off x="4042103" y="555526"/>
            <a:ext cx="395645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15" name="Szöveg helye 10"/>
          <p:cNvSpPr>
            <a:spLocks noGrp="1"/>
          </p:cNvSpPr>
          <p:nvPr>
            <p:ph type="body" sz="quarter" idx="14" hasCustomPrompt="1"/>
          </p:nvPr>
        </p:nvSpPr>
        <p:spPr>
          <a:xfrm>
            <a:off x="4042103" y="1492152"/>
            <a:ext cx="4490337" cy="309582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1600" dirty="0">
                <a:solidFill>
                  <a:srgbClr val="006633"/>
                </a:solidFill>
                <a:latin typeface="Titillium Lt" panose="00000400000000000000" pitchFamily="50" charset="-18"/>
              </a:rPr>
              <a:t>Folyó szöveg</a:t>
            </a:r>
          </a:p>
        </p:txBody>
      </p:sp>
      <p:sp>
        <p:nvSpPr>
          <p:cNvPr id="8"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9"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0"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2285491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Idézet elrendezés">
    <p:spTree>
      <p:nvGrpSpPr>
        <p:cNvPr id="1" name=""/>
        <p:cNvGrpSpPr/>
        <p:nvPr/>
      </p:nvGrpSpPr>
      <p:grpSpPr>
        <a:xfrm>
          <a:off x="0" y="0"/>
          <a:ext cx="0" cy="0"/>
          <a:chOff x="0" y="0"/>
          <a:chExt cx="0" cy="0"/>
        </a:xfrm>
      </p:grpSpPr>
      <p:sp>
        <p:nvSpPr>
          <p:cNvPr id="8"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9" name="Szöveg helye 10"/>
          <p:cNvSpPr>
            <a:spLocks noGrp="1"/>
          </p:cNvSpPr>
          <p:nvPr>
            <p:ph type="body" sz="quarter" idx="14" hasCustomPrompt="1"/>
          </p:nvPr>
        </p:nvSpPr>
        <p:spPr>
          <a:xfrm>
            <a:off x="611560" y="2283719"/>
            <a:ext cx="7992888" cy="2160240"/>
          </a:xfrm>
          <a:prstGeom prst="rect">
            <a:avLst/>
          </a:prstGeo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a:buClr>
                <a:srgbClr val="E8C001"/>
              </a:buClr>
            </a:pPr>
            <a:r>
              <a:rPr lang="hu-HU" sz="2400" dirty="0">
                <a:solidFill>
                  <a:srgbClr val="006633"/>
                </a:solidFill>
                <a:latin typeface="Titillium Lt" panose="00000400000000000000" pitchFamily="50" charset="-18"/>
              </a:rPr>
              <a:t>FONTOSABB ÜZENET, MONDÁS</a:t>
            </a:r>
          </a:p>
        </p:txBody>
      </p:sp>
      <p:sp>
        <p:nvSpPr>
          <p:cNvPr id="10"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1"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2"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3321593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2hasáb elrendezés">
    <p:spTree>
      <p:nvGrpSpPr>
        <p:cNvPr id="1" name=""/>
        <p:cNvGrpSpPr/>
        <p:nvPr/>
      </p:nvGrpSpPr>
      <p:grpSpPr>
        <a:xfrm>
          <a:off x="0" y="0"/>
          <a:ext cx="0" cy="0"/>
          <a:chOff x="0" y="0"/>
          <a:chExt cx="0" cy="0"/>
        </a:xfrm>
      </p:grpSpPr>
      <p:sp>
        <p:nvSpPr>
          <p:cNvPr id="8"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9" name="Szöveg helye 10"/>
          <p:cNvSpPr>
            <a:spLocks noGrp="1"/>
          </p:cNvSpPr>
          <p:nvPr>
            <p:ph type="body" sz="quarter" idx="14" hasCustomPrompt="1"/>
          </p:nvPr>
        </p:nvSpPr>
        <p:spPr>
          <a:xfrm>
            <a:off x="1331640" y="1494327"/>
            <a:ext cx="2952327" cy="3096344"/>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
                <a:srgbClr val="92C01F"/>
              </a:buClr>
              <a:buSzTx/>
              <a:buFont typeface="Arial" panose="020B0604020202020204" pitchFamily="34" charset="0"/>
              <a:buChar char="•"/>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Felsorolás</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Felsorolás</a:t>
            </a:r>
            <a:endParaRPr lang="hu-HU" sz="1600" dirty="0">
              <a:solidFill>
                <a:srgbClr val="92C01F"/>
              </a:solidFill>
              <a:latin typeface="Titillium Bd" panose="00000800000000000000" pitchFamily="50" charset="-18"/>
            </a:endParaRPr>
          </a:p>
        </p:txBody>
      </p:sp>
      <p:sp>
        <p:nvSpPr>
          <p:cNvPr id="10" name="Szöveg helye 10"/>
          <p:cNvSpPr>
            <a:spLocks noGrp="1"/>
          </p:cNvSpPr>
          <p:nvPr>
            <p:ph type="body" sz="quarter" idx="15" hasCustomPrompt="1"/>
          </p:nvPr>
        </p:nvSpPr>
        <p:spPr>
          <a:xfrm>
            <a:off x="4716016" y="1491631"/>
            <a:ext cx="2952327" cy="3096344"/>
          </a:xfrm>
          <a:prstGeom prst="rect">
            <a:avLst/>
          </a:prstGeom>
        </p:spPr>
        <p:txBody>
          <a:bodyPr/>
          <a:lstStyle>
            <a:lvl1pPr marL="285750" marR="0" indent="-285750" algn="l" defTabSz="955675" rtl="0" eaLnBrk="1" fontAlgn="auto" latinLnBrk="0" hangingPunct="1">
              <a:lnSpc>
                <a:spcPct val="100000"/>
              </a:lnSpc>
              <a:spcBef>
                <a:spcPct val="20000"/>
              </a:spcBef>
              <a:spcAft>
                <a:spcPts val="0"/>
              </a:spcAft>
              <a:buClr>
                <a:srgbClr val="92C01F"/>
              </a:buClr>
              <a:buSzTx/>
              <a:buFont typeface="Arial" panose="020B0604020202020204" pitchFamily="34" charset="0"/>
              <a:buChar char="•"/>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Felsorolás</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Felsorolás</a:t>
            </a:r>
            <a:endParaRPr lang="hu-HU" sz="1600" dirty="0">
              <a:solidFill>
                <a:srgbClr val="92C01F"/>
              </a:solidFill>
              <a:latin typeface="Titillium Bd" panose="00000800000000000000" pitchFamily="50" charset="-18"/>
            </a:endParaRPr>
          </a:p>
        </p:txBody>
      </p:sp>
      <p:sp>
        <p:nvSpPr>
          <p:cNvPr id="5"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6"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7"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1715855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3hasáb elrendezés">
    <p:spTree>
      <p:nvGrpSpPr>
        <p:cNvPr id="1" name=""/>
        <p:cNvGrpSpPr/>
        <p:nvPr/>
      </p:nvGrpSpPr>
      <p:grpSpPr>
        <a:xfrm>
          <a:off x="0" y="0"/>
          <a:ext cx="0" cy="0"/>
          <a:chOff x="0" y="0"/>
          <a:chExt cx="0" cy="0"/>
        </a:xfrm>
      </p:grpSpPr>
      <p:sp>
        <p:nvSpPr>
          <p:cNvPr id="9"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10" name="Szöveg helye 10"/>
          <p:cNvSpPr>
            <a:spLocks noGrp="1"/>
          </p:cNvSpPr>
          <p:nvPr>
            <p:ph type="body" sz="quarter" idx="14" hasCustomPrompt="1"/>
          </p:nvPr>
        </p:nvSpPr>
        <p:spPr>
          <a:xfrm>
            <a:off x="611561" y="1542094"/>
            <a:ext cx="2556000" cy="3045880"/>
          </a:xfrm>
          <a:prstGeom prst="rect">
            <a:avLst/>
          </a:prstGeom>
        </p:spPr>
        <p:txBody>
          <a:bodyPr/>
          <a:lstStyle>
            <a:lvl1pPr marL="285750" marR="0" indent="-285750" algn="l" defTabSz="955675" rtl="0" eaLnBrk="1" fontAlgn="auto" latinLnBrk="0" hangingPunct="1">
              <a:lnSpc>
                <a:spcPct val="100000"/>
              </a:lnSpc>
              <a:spcBef>
                <a:spcPct val="20000"/>
              </a:spcBef>
              <a:spcAft>
                <a:spcPts val="0"/>
              </a:spcAft>
              <a:buClr>
                <a:srgbClr val="92C01F"/>
              </a:buClr>
              <a:buSzTx/>
              <a:buFont typeface="Arial" panose="020B0604020202020204" pitchFamily="34" charset="0"/>
              <a:buChar char="•"/>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1600" dirty="0">
                <a:solidFill>
                  <a:srgbClr val="92C01F"/>
                </a:solidFill>
                <a:latin typeface="Titillium Bd" panose="00000800000000000000" pitchFamily="50" charset="-18"/>
              </a:rPr>
              <a:t>Alcím</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Szöveg</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Szöveg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hu-HU" sz="1600" dirty="0">
              <a:solidFill>
                <a:srgbClr val="92C01F"/>
              </a:solidFill>
              <a:latin typeface="Titillium Bd" panose="00000800000000000000" pitchFamily="50" charset="-1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hu-HU" sz="1600" dirty="0">
              <a:solidFill>
                <a:srgbClr val="92C01F"/>
              </a:solidFill>
              <a:latin typeface="Titillium Bd" panose="00000800000000000000" pitchFamily="50" charset="-18"/>
            </a:endParaRPr>
          </a:p>
        </p:txBody>
      </p:sp>
      <p:sp>
        <p:nvSpPr>
          <p:cNvPr id="8" name="Szöveg helye 10"/>
          <p:cNvSpPr>
            <a:spLocks noGrp="1"/>
          </p:cNvSpPr>
          <p:nvPr>
            <p:ph type="body" sz="quarter" idx="15" hasCustomPrompt="1"/>
          </p:nvPr>
        </p:nvSpPr>
        <p:spPr>
          <a:xfrm>
            <a:off x="3346885" y="1542094"/>
            <a:ext cx="2556000" cy="3045880"/>
          </a:xfrm>
          <a:prstGeom prst="rect">
            <a:avLst/>
          </a:prstGeom>
        </p:spPr>
        <p:txBody>
          <a:bodyPr/>
          <a:lstStyle>
            <a:lvl1pPr marL="285750" marR="0" indent="-285750" algn="l" defTabSz="955675" rtl="0" eaLnBrk="1" fontAlgn="auto" latinLnBrk="0" hangingPunct="1">
              <a:lnSpc>
                <a:spcPct val="100000"/>
              </a:lnSpc>
              <a:spcBef>
                <a:spcPct val="20000"/>
              </a:spcBef>
              <a:spcAft>
                <a:spcPts val="0"/>
              </a:spcAft>
              <a:buClr>
                <a:srgbClr val="92C01F"/>
              </a:buClr>
              <a:buSzTx/>
              <a:buFont typeface="Arial" panose="020B0604020202020204" pitchFamily="34" charset="0"/>
              <a:buChar char="•"/>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1600" dirty="0">
                <a:solidFill>
                  <a:srgbClr val="92C01F"/>
                </a:solidFill>
                <a:latin typeface="Titillium Bd" panose="00000800000000000000" pitchFamily="50" charset="-18"/>
              </a:rPr>
              <a:t>Alcím</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Szöveg</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Szöveg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hu-HU" sz="1600" dirty="0">
              <a:solidFill>
                <a:srgbClr val="92C01F"/>
              </a:solidFill>
              <a:latin typeface="Titillium Bd" panose="00000800000000000000" pitchFamily="50" charset="-1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hu-HU" sz="1600" dirty="0">
              <a:solidFill>
                <a:srgbClr val="92C01F"/>
              </a:solidFill>
              <a:latin typeface="Titillium Bd" panose="00000800000000000000" pitchFamily="50" charset="-18"/>
            </a:endParaRPr>
          </a:p>
        </p:txBody>
      </p:sp>
      <p:sp>
        <p:nvSpPr>
          <p:cNvPr id="11" name="Szöveg helye 10"/>
          <p:cNvSpPr>
            <a:spLocks noGrp="1"/>
          </p:cNvSpPr>
          <p:nvPr>
            <p:ph type="body" sz="quarter" idx="16" hasCustomPrompt="1"/>
          </p:nvPr>
        </p:nvSpPr>
        <p:spPr>
          <a:xfrm>
            <a:off x="6063444" y="1542094"/>
            <a:ext cx="2556000" cy="3045880"/>
          </a:xfrm>
          <a:prstGeom prst="rect">
            <a:avLst/>
          </a:prstGeom>
        </p:spPr>
        <p:txBody>
          <a:bodyPr/>
          <a:lstStyle>
            <a:lvl1pPr marL="285750" marR="0" indent="-285750" algn="l" defTabSz="955675" rtl="0" eaLnBrk="1" fontAlgn="auto" latinLnBrk="0" hangingPunct="1">
              <a:lnSpc>
                <a:spcPct val="100000"/>
              </a:lnSpc>
              <a:spcBef>
                <a:spcPct val="20000"/>
              </a:spcBef>
              <a:spcAft>
                <a:spcPts val="0"/>
              </a:spcAft>
              <a:buClr>
                <a:srgbClr val="92C01F"/>
              </a:buClr>
              <a:buSzTx/>
              <a:buFont typeface="Arial" panose="020B0604020202020204" pitchFamily="34" charset="0"/>
              <a:buChar char="•"/>
              <a:tabLst/>
              <a:defRPr lang="hu-HU" sz="1600" kern="1200" dirty="0" smtClean="0">
                <a:solidFill>
                  <a:srgbClr val="006633"/>
                </a:solidFill>
                <a:latin typeface="Titillium Lt" panose="00000400000000000000" pitchFamily="50" charset="-18"/>
                <a:ea typeface="+mn-ea"/>
                <a:cs typeface="+mn-cs"/>
              </a:defRPr>
            </a:lvl1pPr>
            <a:lvl2pPr marL="457200" indent="0">
              <a:buNone/>
              <a:defRPr lang="hu-HU" sz="1600" kern="1200" dirty="0" smtClean="0">
                <a:solidFill>
                  <a:srgbClr val="006633"/>
                </a:solidFill>
                <a:latin typeface="Titillium Lt" panose="00000400000000000000" pitchFamily="50" charset="-18"/>
                <a:ea typeface="+mn-ea"/>
                <a:cs typeface="+mn-cs"/>
              </a:defRPr>
            </a:lvl2pPr>
            <a:lvl3pPr marL="914400" indent="0">
              <a:buNone/>
              <a:defRPr lang="hu-HU" sz="1600" kern="1200" dirty="0" smtClean="0">
                <a:solidFill>
                  <a:srgbClr val="006633"/>
                </a:solidFill>
                <a:latin typeface="Titillium Lt" panose="00000400000000000000" pitchFamily="50" charset="-18"/>
                <a:ea typeface="+mn-ea"/>
                <a:cs typeface="+mn-cs"/>
              </a:defRPr>
            </a:lvl3pPr>
            <a:lvl4pPr marL="1371600" indent="0">
              <a:buNone/>
              <a:defRPr lang="hu-HU" sz="1600" kern="1200" dirty="0" smtClean="0">
                <a:solidFill>
                  <a:srgbClr val="006633"/>
                </a:solidFill>
                <a:latin typeface="Titillium Lt" panose="00000400000000000000" pitchFamily="50" charset="-18"/>
                <a:ea typeface="+mn-ea"/>
                <a:cs typeface="+mn-cs"/>
              </a:defRPr>
            </a:lvl4pPr>
            <a:lvl5pPr marL="1828800" indent="0">
              <a:buNone/>
              <a:defRPr lang="hu-HU" sz="1600" kern="1200" dirty="0">
                <a:solidFill>
                  <a:srgbClr val="006633"/>
                </a:solidFill>
                <a:latin typeface="Titillium Lt" panose="00000400000000000000" pitchFamily="50" charset="-18"/>
                <a:ea typeface="+mn-ea"/>
                <a:cs typeface="+mn-cs"/>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1600" dirty="0">
                <a:solidFill>
                  <a:srgbClr val="92C01F"/>
                </a:solidFill>
                <a:latin typeface="Titillium Bd" panose="00000800000000000000" pitchFamily="50" charset="-18"/>
              </a:rPr>
              <a:t>Alcím</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Szöveg</a:t>
            </a:r>
          </a:p>
          <a:p>
            <a:pPr marL="285750" indent="-285750" algn="l">
              <a:buClr>
                <a:srgbClr val="92C01F"/>
              </a:buClr>
              <a:buFont typeface="Arial" panose="020B0604020202020204" pitchFamily="34" charset="0"/>
              <a:buChar char="•"/>
            </a:pPr>
            <a:r>
              <a:rPr lang="hu-HU" sz="1600" dirty="0">
                <a:solidFill>
                  <a:srgbClr val="006633"/>
                </a:solidFill>
                <a:latin typeface="Titillium Lt" panose="00000400000000000000" pitchFamily="50" charset="-18"/>
              </a:rPr>
              <a:t>Szöveg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hu-HU" sz="1600" dirty="0">
              <a:solidFill>
                <a:srgbClr val="92C01F"/>
              </a:solidFill>
              <a:latin typeface="Titillium Bd" panose="00000800000000000000" pitchFamily="50" charset="-18"/>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hu-HU" sz="1600" dirty="0">
              <a:solidFill>
                <a:srgbClr val="92C01F"/>
              </a:solidFill>
              <a:latin typeface="Titillium Bd" panose="00000800000000000000" pitchFamily="50" charset="-18"/>
            </a:endParaRPr>
          </a:p>
        </p:txBody>
      </p:sp>
      <p:sp>
        <p:nvSpPr>
          <p:cNvPr id="12"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3"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4"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1603699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piramis elrendezes">
    <p:spTree>
      <p:nvGrpSpPr>
        <p:cNvPr id="1" name=""/>
        <p:cNvGrpSpPr/>
        <p:nvPr/>
      </p:nvGrpSpPr>
      <p:grpSpPr>
        <a:xfrm>
          <a:off x="0" y="0"/>
          <a:ext cx="0" cy="0"/>
          <a:chOff x="0" y="0"/>
          <a:chExt cx="0" cy="0"/>
        </a:xfrm>
      </p:grpSpPr>
      <p:sp>
        <p:nvSpPr>
          <p:cNvPr id="4" name="Téglalap 3"/>
          <p:cNvSpPr/>
          <p:nvPr userDrawn="1"/>
        </p:nvSpPr>
        <p:spPr>
          <a:xfrm>
            <a:off x="2735796" y="2808674"/>
            <a:ext cx="4032448" cy="648072"/>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atin typeface="Titillium Lt" panose="00000400000000000000" pitchFamily="50" charset="-18"/>
            </a:endParaRPr>
          </a:p>
        </p:txBody>
      </p:sp>
      <p:sp>
        <p:nvSpPr>
          <p:cNvPr id="5" name="Téglalap 4"/>
          <p:cNvSpPr/>
          <p:nvPr userDrawn="1"/>
        </p:nvSpPr>
        <p:spPr>
          <a:xfrm>
            <a:off x="2195736" y="3643717"/>
            <a:ext cx="5112568" cy="648072"/>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atin typeface="Titillium Lt" panose="00000400000000000000" pitchFamily="50" charset="-18"/>
            </a:endParaRPr>
          </a:p>
        </p:txBody>
      </p:sp>
      <p:sp>
        <p:nvSpPr>
          <p:cNvPr id="6" name="Téglalap 5"/>
          <p:cNvSpPr/>
          <p:nvPr userDrawn="1"/>
        </p:nvSpPr>
        <p:spPr>
          <a:xfrm>
            <a:off x="3557270" y="1131590"/>
            <a:ext cx="2389499" cy="648072"/>
          </a:xfrm>
          <a:prstGeom prst="rect">
            <a:avLst/>
          </a:prstGeom>
          <a:solidFill>
            <a:srgbClr val="92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atin typeface="Titillium Lt" panose="00000400000000000000" pitchFamily="50" charset="-18"/>
            </a:endParaRPr>
          </a:p>
        </p:txBody>
      </p:sp>
      <p:sp>
        <p:nvSpPr>
          <p:cNvPr id="7" name="Téglalap 6"/>
          <p:cNvSpPr/>
          <p:nvPr userDrawn="1"/>
        </p:nvSpPr>
        <p:spPr>
          <a:xfrm>
            <a:off x="3190613" y="1966633"/>
            <a:ext cx="3122814" cy="648072"/>
          </a:xfrm>
          <a:prstGeom prst="rect">
            <a:avLst/>
          </a:prstGeom>
          <a:solidFill>
            <a:srgbClr val="92C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atin typeface="Titillium Lt" panose="00000400000000000000" pitchFamily="50" charset="-18"/>
            </a:endParaRPr>
          </a:p>
        </p:txBody>
      </p:sp>
      <p:sp>
        <p:nvSpPr>
          <p:cNvPr id="12"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52" name="Tartalom helye 51"/>
          <p:cNvSpPr>
            <a:spLocks noGrp="1"/>
          </p:cNvSpPr>
          <p:nvPr>
            <p:ph sz="quarter" idx="14" hasCustomPrompt="1"/>
          </p:nvPr>
        </p:nvSpPr>
        <p:spPr>
          <a:xfrm>
            <a:off x="4095376" y="1311696"/>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53" name="Tartalom helye 51"/>
          <p:cNvSpPr>
            <a:spLocks noGrp="1"/>
          </p:cNvSpPr>
          <p:nvPr>
            <p:ph sz="quarter" idx="15" hasCustomPrompt="1"/>
          </p:nvPr>
        </p:nvSpPr>
        <p:spPr>
          <a:xfrm>
            <a:off x="4095376" y="2146739"/>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54" name="Tartalom helye 51"/>
          <p:cNvSpPr>
            <a:spLocks noGrp="1"/>
          </p:cNvSpPr>
          <p:nvPr>
            <p:ph sz="quarter" idx="16" hasCustomPrompt="1"/>
          </p:nvPr>
        </p:nvSpPr>
        <p:spPr>
          <a:xfrm>
            <a:off x="4031939" y="2985605"/>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55" name="Tartalom helye 51"/>
          <p:cNvSpPr>
            <a:spLocks noGrp="1"/>
          </p:cNvSpPr>
          <p:nvPr>
            <p:ph sz="quarter" idx="17" hasCustomPrompt="1"/>
          </p:nvPr>
        </p:nvSpPr>
        <p:spPr>
          <a:xfrm>
            <a:off x="4095376" y="3823823"/>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59" name="Szöveg helye 58"/>
          <p:cNvSpPr>
            <a:spLocks noGrp="1"/>
          </p:cNvSpPr>
          <p:nvPr>
            <p:ph type="body" sz="quarter" idx="18" hasCustomPrompt="1"/>
          </p:nvPr>
        </p:nvSpPr>
        <p:spPr>
          <a:xfrm>
            <a:off x="1187549" y="1221469"/>
            <a:ext cx="792163" cy="4683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rgbClr val="92C01F"/>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2000" dirty="0">
                <a:solidFill>
                  <a:srgbClr val="92C01F"/>
                </a:solidFill>
                <a:latin typeface="Titillium Bd" panose="00000800000000000000" pitchFamily="50" charset="-18"/>
              </a:rPr>
              <a:t>1</a:t>
            </a:r>
          </a:p>
        </p:txBody>
      </p:sp>
      <p:sp>
        <p:nvSpPr>
          <p:cNvPr id="60" name="Szöveg helye 58"/>
          <p:cNvSpPr>
            <a:spLocks noGrp="1"/>
          </p:cNvSpPr>
          <p:nvPr>
            <p:ph type="body" sz="quarter" idx="19" hasCustomPrompt="1"/>
          </p:nvPr>
        </p:nvSpPr>
        <p:spPr>
          <a:xfrm>
            <a:off x="1199269" y="2058424"/>
            <a:ext cx="792163" cy="4683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rgbClr val="92C01F"/>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2000" dirty="0">
                <a:solidFill>
                  <a:srgbClr val="92C01F"/>
                </a:solidFill>
                <a:latin typeface="Titillium Bd" panose="00000800000000000000" pitchFamily="50" charset="-18"/>
              </a:rPr>
              <a:t>2</a:t>
            </a:r>
          </a:p>
        </p:txBody>
      </p:sp>
      <p:sp>
        <p:nvSpPr>
          <p:cNvPr id="61" name="Szöveg helye 58"/>
          <p:cNvSpPr>
            <a:spLocks noGrp="1"/>
          </p:cNvSpPr>
          <p:nvPr>
            <p:ph type="body" sz="quarter" idx="20" hasCustomPrompt="1"/>
          </p:nvPr>
        </p:nvSpPr>
        <p:spPr>
          <a:xfrm>
            <a:off x="1187548" y="2895379"/>
            <a:ext cx="792163" cy="4683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rgbClr val="008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2000" dirty="0">
                <a:solidFill>
                  <a:srgbClr val="006633"/>
                </a:solidFill>
                <a:latin typeface="Titillium Bd" panose="00000800000000000000" pitchFamily="50" charset="-18"/>
              </a:rPr>
              <a:t>3</a:t>
            </a:r>
          </a:p>
        </p:txBody>
      </p:sp>
      <p:sp>
        <p:nvSpPr>
          <p:cNvPr id="62" name="Szöveg helye 58"/>
          <p:cNvSpPr>
            <a:spLocks noGrp="1"/>
          </p:cNvSpPr>
          <p:nvPr>
            <p:ph type="body" sz="quarter" idx="21" hasCustomPrompt="1"/>
          </p:nvPr>
        </p:nvSpPr>
        <p:spPr>
          <a:xfrm>
            <a:off x="1187548" y="3733596"/>
            <a:ext cx="792163" cy="4683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rgbClr val="008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sz="2000" dirty="0">
                <a:solidFill>
                  <a:srgbClr val="006633"/>
                </a:solidFill>
                <a:latin typeface="Titillium Bd" panose="00000800000000000000" pitchFamily="50" charset="-18"/>
              </a:rPr>
              <a:t>4</a:t>
            </a:r>
          </a:p>
        </p:txBody>
      </p:sp>
      <p:sp>
        <p:nvSpPr>
          <p:cNvPr id="18"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9"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20"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1982215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alakzatos">
    <p:spTree>
      <p:nvGrpSpPr>
        <p:cNvPr id="1" name=""/>
        <p:cNvGrpSpPr/>
        <p:nvPr/>
      </p:nvGrpSpPr>
      <p:grpSpPr>
        <a:xfrm>
          <a:off x="0" y="0"/>
          <a:ext cx="0" cy="0"/>
          <a:chOff x="0" y="0"/>
          <a:chExt cx="0" cy="0"/>
        </a:xfrm>
      </p:grpSpPr>
      <p:sp>
        <p:nvSpPr>
          <p:cNvPr id="22" name="Téglalap 21"/>
          <p:cNvSpPr/>
          <p:nvPr userDrawn="1"/>
        </p:nvSpPr>
        <p:spPr>
          <a:xfrm>
            <a:off x="3509882" y="3659938"/>
            <a:ext cx="1980220" cy="592460"/>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dirty="0">
              <a:latin typeface="Titillium Lt" panose="00000400000000000000" pitchFamily="50" charset="-18"/>
            </a:endParaRPr>
          </a:p>
        </p:txBody>
      </p:sp>
      <p:sp>
        <p:nvSpPr>
          <p:cNvPr id="23" name="Téglalap 22"/>
          <p:cNvSpPr/>
          <p:nvPr userDrawn="1"/>
        </p:nvSpPr>
        <p:spPr>
          <a:xfrm>
            <a:off x="5627814" y="3657297"/>
            <a:ext cx="1980220" cy="592460"/>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hu-HU" sz="1600" kern="1200" dirty="0">
              <a:solidFill>
                <a:schemeClr val="lt1"/>
              </a:solidFill>
              <a:latin typeface="Titillium Lt" panose="00000400000000000000" pitchFamily="50" charset="-18"/>
              <a:ea typeface="+mn-ea"/>
              <a:cs typeface="+mn-cs"/>
            </a:endParaRPr>
          </a:p>
        </p:txBody>
      </p:sp>
      <p:sp>
        <p:nvSpPr>
          <p:cNvPr id="21" name="Téglalap 20"/>
          <p:cNvSpPr/>
          <p:nvPr userDrawn="1"/>
        </p:nvSpPr>
        <p:spPr>
          <a:xfrm>
            <a:off x="1385646" y="3659938"/>
            <a:ext cx="1980220" cy="592460"/>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atin typeface="Titillium Lt" panose="00000400000000000000" pitchFamily="50" charset="-18"/>
            </a:endParaRPr>
          </a:p>
        </p:txBody>
      </p:sp>
      <p:sp>
        <p:nvSpPr>
          <p:cNvPr id="12"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53" name="Tartalom helye 51"/>
          <p:cNvSpPr>
            <a:spLocks noGrp="1"/>
          </p:cNvSpPr>
          <p:nvPr>
            <p:ph sz="quarter" idx="15" hasCustomPrompt="1"/>
          </p:nvPr>
        </p:nvSpPr>
        <p:spPr>
          <a:xfrm>
            <a:off x="5897844" y="3809597"/>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54" name="Tartalom helye 51"/>
          <p:cNvSpPr>
            <a:spLocks noGrp="1"/>
          </p:cNvSpPr>
          <p:nvPr>
            <p:ph sz="quarter" idx="16" hasCustomPrompt="1"/>
          </p:nvPr>
        </p:nvSpPr>
        <p:spPr>
          <a:xfrm>
            <a:off x="3779912" y="3809597"/>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55" name="Tartalom helye 51"/>
          <p:cNvSpPr>
            <a:spLocks noGrp="1"/>
          </p:cNvSpPr>
          <p:nvPr>
            <p:ph sz="quarter" idx="17" hasCustomPrompt="1"/>
          </p:nvPr>
        </p:nvSpPr>
        <p:spPr>
          <a:xfrm>
            <a:off x="1658828" y="3809597"/>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chemeClr val="bg2"/>
                </a:solidFill>
                <a:latin typeface="Titillium Lt" panose="00000400000000000000" pitchFamily="50" charset="-18"/>
                <a:ea typeface="+mn-ea"/>
                <a:cs typeface="+mn-cs"/>
              </a:defRPr>
            </a:lvl1pPr>
          </a:lstStyle>
          <a:p>
            <a:pPr marL="0" marR="0" lvl="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latin typeface="Titillium Lt" panose="00000400000000000000" pitchFamily="50" charset="-18"/>
              </a:rPr>
              <a:t>Minta szöveg</a:t>
            </a:r>
          </a:p>
          <a:p>
            <a:pPr lvl="0"/>
            <a:endParaRPr lang="hu-HU" dirty="0"/>
          </a:p>
        </p:txBody>
      </p:sp>
      <p:sp>
        <p:nvSpPr>
          <p:cNvPr id="15" name="Hatszög 14"/>
          <p:cNvSpPr/>
          <p:nvPr userDrawn="1"/>
        </p:nvSpPr>
        <p:spPr>
          <a:xfrm>
            <a:off x="1475656" y="1200961"/>
            <a:ext cx="1800200" cy="1584176"/>
          </a:xfrm>
          <a:prstGeom prst="hexagon">
            <a:avLst/>
          </a:prstGeom>
          <a:noFill/>
          <a:ln w="254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a:solidFill>
                <a:srgbClr val="92C01F"/>
              </a:solidFill>
              <a:latin typeface="Titillium Bd" panose="00000800000000000000" pitchFamily="50" charset="-18"/>
            </a:endParaRPr>
          </a:p>
        </p:txBody>
      </p:sp>
      <p:sp>
        <p:nvSpPr>
          <p:cNvPr id="16" name="Hatszög 15"/>
          <p:cNvSpPr/>
          <p:nvPr userDrawn="1"/>
        </p:nvSpPr>
        <p:spPr>
          <a:xfrm>
            <a:off x="3599892" y="1200961"/>
            <a:ext cx="1800200" cy="1584176"/>
          </a:xfrm>
          <a:prstGeom prst="hexagon">
            <a:avLst/>
          </a:prstGeom>
          <a:noFill/>
          <a:ln w="254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a:solidFill>
                <a:srgbClr val="92C01F"/>
              </a:solidFill>
              <a:latin typeface="Titillium Bd" panose="00000800000000000000" pitchFamily="50" charset="-18"/>
            </a:endParaRPr>
          </a:p>
        </p:txBody>
      </p:sp>
      <p:sp>
        <p:nvSpPr>
          <p:cNvPr id="17" name="Hatszög 16"/>
          <p:cNvSpPr/>
          <p:nvPr userDrawn="1"/>
        </p:nvSpPr>
        <p:spPr>
          <a:xfrm>
            <a:off x="5724128" y="1203598"/>
            <a:ext cx="1800200" cy="1584176"/>
          </a:xfrm>
          <a:prstGeom prst="hexagon">
            <a:avLst/>
          </a:prstGeom>
          <a:noFill/>
          <a:ln w="25400">
            <a:solidFill>
              <a:srgbClr val="00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a:solidFill>
                <a:srgbClr val="92C01F"/>
              </a:solidFill>
              <a:latin typeface="Titillium Bd" panose="00000800000000000000" pitchFamily="50" charset="-18"/>
            </a:endParaRPr>
          </a:p>
        </p:txBody>
      </p:sp>
      <p:cxnSp>
        <p:nvCxnSpPr>
          <p:cNvPr id="18" name="Egyenes összekötő nyíllal 17"/>
          <p:cNvCxnSpPr/>
          <p:nvPr userDrawn="1"/>
        </p:nvCxnSpPr>
        <p:spPr>
          <a:xfrm>
            <a:off x="2375756" y="2876668"/>
            <a:ext cx="0" cy="691739"/>
          </a:xfrm>
          <a:prstGeom prst="straightConnector1">
            <a:avLst/>
          </a:prstGeom>
          <a:ln w="25400">
            <a:solidFill>
              <a:srgbClr val="92C01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userDrawn="1"/>
        </p:nvCxnSpPr>
        <p:spPr>
          <a:xfrm>
            <a:off x="4499992" y="2876667"/>
            <a:ext cx="0" cy="691739"/>
          </a:xfrm>
          <a:prstGeom prst="straightConnector1">
            <a:avLst/>
          </a:prstGeom>
          <a:ln w="25400">
            <a:solidFill>
              <a:srgbClr val="92C01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userDrawn="1"/>
        </p:nvCxnSpPr>
        <p:spPr>
          <a:xfrm>
            <a:off x="6624228" y="2876666"/>
            <a:ext cx="0" cy="691739"/>
          </a:xfrm>
          <a:prstGeom prst="straightConnector1">
            <a:avLst/>
          </a:prstGeom>
          <a:ln w="25400">
            <a:solidFill>
              <a:srgbClr val="92C01F"/>
            </a:solidFill>
            <a:tailEnd type="triangle"/>
          </a:ln>
        </p:spPr>
        <p:style>
          <a:lnRef idx="1">
            <a:schemeClr val="accent1"/>
          </a:lnRef>
          <a:fillRef idx="0">
            <a:schemeClr val="accent1"/>
          </a:fillRef>
          <a:effectRef idx="0">
            <a:schemeClr val="accent1"/>
          </a:effectRef>
          <a:fontRef idx="minor">
            <a:schemeClr val="tx1"/>
          </a:fontRef>
        </p:style>
      </p:cxnSp>
      <p:sp>
        <p:nvSpPr>
          <p:cNvPr id="24" name="Tartalom helye 51"/>
          <p:cNvSpPr>
            <a:spLocks noGrp="1"/>
          </p:cNvSpPr>
          <p:nvPr>
            <p:ph sz="quarter" idx="18" hasCustomPrompt="1"/>
          </p:nvPr>
        </p:nvSpPr>
        <p:spPr>
          <a:xfrm>
            <a:off x="5897844" y="1843484"/>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rgbClr val="92C01F"/>
                </a:solidFill>
                <a:latin typeface="Titillium Lt" panose="00000400000000000000" pitchFamily="50" charset="-18"/>
                <a:ea typeface="+mn-ea"/>
                <a:cs typeface="+mn-cs"/>
              </a:defRPr>
            </a:lvl1pPr>
          </a:lstStyle>
          <a:p>
            <a:pPr lvl="0"/>
            <a:r>
              <a:rPr lang="hu-HU" dirty="0"/>
              <a:t>TÉMA</a:t>
            </a:r>
          </a:p>
        </p:txBody>
      </p:sp>
      <p:sp>
        <p:nvSpPr>
          <p:cNvPr id="25" name="Tartalom helye 51"/>
          <p:cNvSpPr>
            <a:spLocks noGrp="1"/>
          </p:cNvSpPr>
          <p:nvPr>
            <p:ph sz="quarter" idx="19" hasCustomPrompt="1"/>
          </p:nvPr>
        </p:nvSpPr>
        <p:spPr>
          <a:xfrm>
            <a:off x="1655676" y="1849119"/>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rgbClr val="92C01F"/>
                </a:solidFill>
                <a:latin typeface="Titillium Lt" panose="00000400000000000000" pitchFamily="50" charset="-18"/>
                <a:ea typeface="+mn-ea"/>
                <a:cs typeface="+mn-cs"/>
              </a:defRPr>
            </a:lvl1pPr>
          </a:lstStyle>
          <a:p>
            <a:pPr lvl="0"/>
            <a:r>
              <a:rPr lang="hu-HU" dirty="0"/>
              <a:t>TÉMA</a:t>
            </a:r>
          </a:p>
        </p:txBody>
      </p:sp>
      <p:sp>
        <p:nvSpPr>
          <p:cNvPr id="26" name="Tartalom helye 51"/>
          <p:cNvSpPr>
            <a:spLocks noGrp="1"/>
          </p:cNvSpPr>
          <p:nvPr>
            <p:ph sz="quarter" idx="20" hasCustomPrompt="1"/>
          </p:nvPr>
        </p:nvSpPr>
        <p:spPr>
          <a:xfrm>
            <a:off x="3779912" y="1851756"/>
            <a:ext cx="1440160" cy="287859"/>
          </a:xfrm>
          <a:prstGeom prst="rect">
            <a:avLst/>
          </a:prstGeom>
        </p:spPr>
        <p:txBody>
          <a:bodyPr/>
          <a:lstStyle>
            <a:lvl1pPr marL="0" marR="0" indent="0" algn="ctr" defTabSz="816358" rtl="0" eaLnBrk="1" fontAlgn="auto" latinLnBrk="0" hangingPunct="1">
              <a:lnSpc>
                <a:spcPct val="100000"/>
              </a:lnSpc>
              <a:spcBef>
                <a:spcPct val="20000"/>
              </a:spcBef>
              <a:spcAft>
                <a:spcPts val="0"/>
              </a:spcAft>
              <a:buClrTx/>
              <a:buSzTx/>
              <a:buFont typeface="Arial" panose="020B0604020202020204" pitchFamily="34" charset="0"/>
              <a:buNone/>
              <a:tabLst/>
              <a:defRPr lang="hu-HU" sz="1600" kern="1200" dirty="0" smtClean="0">
                <a:solidFill>
                  <a:srgbClr val="92C01F"/>
                </a:solidFill>
                <a:latin typeface="Titillium Lt" panose="00000400000000000000" pitchFamily="50" charset="-18"/>
                <a:ea typeface="+mn-ea"/>
                <a:cs typeface="+mn-cs"/>
              </a:defRPr>
            </a:lvl1pPr>
          </a:lstStyle>
          <a:p>
            <a:pPr lvl="0"/>
            <a:r>
              <a:rPr lang="hu-HU" dirty="0"/>
              <a:t>TÉMA</a:t>
            </a:r>
          </a:p>
        </p:txBody>
      </p:sp>
      <p:sp>
        <p:nvSpPr>
          <p:cNvPr id="30"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31"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32"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4453361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ket_hasab_vonallal">
    <p:spTree>
      <p:nvGrpSpPr>
        <p:cNvPr id="1" name=""/>
        <p:cNvGrpSpPr/>
        <p:nvPr/>
      </p:nvGrpSpPr>
      <p:grpSpPr>
        <a:xfrm>
          <a:off x="0" y="0"/>
          <a:ext cx="0" cy="0"/>
          <a:chOff x="0" y="0"/>
          <a:chExt cx="0" cy="0"/>
        </a:xfrm>
      </p:grpSpPr>
      <p:sp>
        <p:nvSpPr>
          <p:cNvPr id="12"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cxnSp>
        <p:nvCxnSpPr>
          <p:cNvPr id="30" name="Egyenes összekötő 29"/>
          <p:cNvCxnSpPr/>
          <p:nvPr userDrawn="1"/>
        </p:nvCxnSpPr>
        <p:spPr>
          <a:xfrm>
            <a:off x="3995936" y="1759124"/>
            <a:ext cx="0" cy="2237402"/>
          </a:xfrm>
          <a:prstGeom prst="line">
            <a:avLst/>
          </a:prstGeom>
          <a:ln>
            <a:solidFill>
              <a:srgbClr val="92C01F"/>
            </a:solidFill>
          </a:ln>
        </p:spPr>
        <p:style>
          <a:lnRef idx="1">
            <a:schemeClr val="accent4"/>
          </a:lnRef>
          <a:fillRef idx="0">
            <a:schemeClr val="accent4"/>
          </a:fillRef>
          <a:effectRef idx="0">
            <a:schemeClr val="accent4"/>
          </a:effectRef>
          <a:fontRef idx="minor">
            <a:schemeClr val="tx1"/>
          </a:fontRef>
        </p:style>
      </p:cxnSp>
      <p:sp>
        <p:nvSpPr>
          <p:cNvPr id="3" name="Szöveg helye 2"/>
          <p:cNvSpPr>
            <a:spLocks noGrp="1"/>
          </p:cNvSpPr>
          <p:nvPr>
            <p:ph type="body" sz="quarter" idx="14"/>
          </p:nvPr>
        </p:nvSpPr>
        <p:spPr>
          <a:xfrm>
            <a:off x="755650" y="1635125"/>
            <a:ext cx="3024188" cy="2449513"/>
          </a:xfrm>
          <a:prstGeom prst="rect">
            <a:avLst/>
          </a:prstGeom>
        </p:spPr>
        <p:txBody>
          <a:bodyPr/>
          <a:lstStyle>
            <a:lvl1pPr marL="0" indent="0">
              <a:buNone/>
              <a:defRPr sz="1600">
                <a:solidFill>
                  <a:srgbClr val="92C01F"/>
                </a:solidFill>
              </a:defRPr>
            </a:lvl1pPr>
            <a:lvl2pPr>
              <a:defRPr sz="1600">
                <a:solidFill>
                  <a:srgbClr val="92C01F"/>
                </a:solidFill>
              </a:defRPr>
            </a:lvl2pPr>
            <a:lvl3pPr>
              <a:defRPr sz="1600">
                <a:solidFill>
                  <a:srgbClr val="92C01F"/>
                </a:solidFill>
              </a:defRPr>
            </a:lvl3pPr>
            <a:lvl4pPr>
              <a:defRPr sz="1600">
                <a:solidFill>
                  <a:srgbClr val="92C01F"/>
                </a:solidFill>
              </a:defRPr>
            </a:lvl4pPr>
            <a:lvl5pPr>
              <a:defRPr sz="1600">
                <a:solidFill>
                  <a:srgbClr val="92C01F"/>
                </a:solidFill>
              </a:defRPr>
            </a:lvl5pPr>
          </a:lstStyle>
          <a:p>
            <a:pPr lvl="0"/>
            <a:r>
              <a:rPr lang="hu-HU"/>
              <a:t>Mintaszöveg szerkesztése</a:t>
            </a:r>
          </a:p>
        </p:txBody>
      </p:sp>
      <p:sp>
        <p:nvSpPr>
          <p:cNvPr id="9" name="Szöveg helye 2"/>
          <p:cNvSpPr>
            <a:spLocks noGrp="1"/>
          </p:cNvSpPr>
          <p:nvPr>
            <p:ph type="body" sz="quarter" idx="15"/>
          </p:nvPr>
        </p:nvSpPr>
        <p:spPr>
          <a:xfrm>
            <a:off x="4219674" y="1635125"/>
            <a:ext cx="3024188" cy="2449513"/>
          </a:xfrm>
          <a:prstGeom prst="rect">
            <a:avLst/>
          </a:prstGeom>
        </p:spPr>
        <p:txBody>
          <a:bodyPr/>
          <a:lstStyle>
            <a:lvl1pPr marL="0" indent="0">
              <a:buNone/>
              <a:defRPr sz="1600">
                <a:solidFill>
                  <a:srgbClr val="92C01F"/>
                </a:solidFill>
              </a:defRPr>
            </a:lvl1pPr>
            <a:lvl2pPr>
              <a:defRPr sz="1600">
                <a:solidFill>
                  <a:srgbClr val="92C01F"/>
                </a:solidFill>
              </a:defRPr>
            </a:lvl2pPr>
            <a:lvl3pPr>
              <a:defRPr sz="1600">
                <a:solidFill>
                  <a:srgbClr val="92C01F"/>
                </a:solidFill>
              </a:defRPr>
            </a:lvl3pPr>
            <a:lvl4pPr>
              <a:defRPr sz="1600">
                <a:solidFill>
                  <a:srgbClr val="92C01F"/>
                </a:solidFill>
              </a:defRPr>
            </a:lvl4pPr>
            <a:lvl5pPr>
              <a:defRPr sz="1600">
                <a:solidFill>
                  <a:srgbClr val="92C01F"/>
                </a:solidFill>
              </a:defRPr>
            </a:lvl5pPr>
          </a:lstStyle>
          <a:p>
            <a:pPr lvl="0"/>
            <a:r>
              <a:rPr lang="hu-HU"/>
              <a:t>Mintaszöveg szerkesztése</a:t>
            </a:r>
          </a:p>
        </p:txBody>
      </p:sp>
      <p:sp>
        <p:nvSpPr>
          <p:cNvPr id="10"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1"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3"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Tree>
    <p:extLst>
      <p:ext uri="{BB962C8B-B14F-4D97-AF65-F5344CB8AC3E}">
        <p14:creationId xmlns:p14="http://schemas.microsoft.com/office/powerpoint/2010/main" val="1764573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tablazatos">
    <p:spTree>
      <p:nvGrpSpPr>
        <p:cNvPr id="1" name=""/>
        <p:cNvGrpSpPr/>
        <p:nvPr/>
      </p:nvGrpSpPr>
      <p:grpSpPr>
        <a:xfrm>
          <a:off x="0" y="0"/>
          <a:ext cx="0" cy="0"/>
          <a:chOff x="0" y="0"/>
          <a:chExt cx="0" cy="0"/>
        </a:xfrm>
      </p:grpSpPr>
      <p:sp>
        <p:nvSpPr>
          <p:cNvPr id="12" name="Szöveg helye 8"/>
          <p:cNvSpPr>
            <a:spLocks noGrp="1"/>
          </p:cNvSpPr>
          <p:nvPr>
            <p:ph type="body" sz="quarter" idx="13" hasCustomPrompt="1"/>
          </p:nvPr>
        </p:nvSpPr>
        <p:spPr>
          <a:xfrm>
            <a:off x="611560" y="555625"/>
            <a:ext cx="5761037" cy="503238"/>
          </a:xfrm>
          <a:prstGeom prst="rect">
            <a:avLst/>
          </a:prstGeom>
        </p:spPr>
        <p:txBody>
          <a:bodyPr anchor="ctr"/>
          <a:lstStyle>
            <a:lvl1pPr marL="0" indent="0">
              <a:buNone/>
              <a:defRPr lang="hu-HU" sz="2000" b="1" kern="1200" dirty="0" smtClean="0">
                <a:solidFill>
                  <a:srgbClr val="006633"/>
                </a:solidFill>
                <a:latin typeface="Titillium Bd" panose="00000800000000000000" pitchFamily="50" charset="-18"/>
                <a:ea typeface="+mj-ea"/>
                <a:cs typeface="+mj-cs"/>
              </a:defRPr>
            </a:lvl1pPr>
            <a:lvl2pPr>
              <a:defRPr lang="hu-HU" sz="2000" b="1" kern="1200" dirty="0" smtClean="0">
                <a:solidFill>
                  <a:srgbClr val="006633"/>
                </a:solidFill>
                <a:latin typeface="Titillium Bd" panose="00000800000000000000" pitchFamily="50" charset="-18"/>
                <a:ea typeface="+mj-ea"/>
                <a:cs typeface="+mj-cs"/>
              </a:defRPr>
            </a:lvl2pPr>
            <a:lvl3pPr>
              <a:defRPr lang="hu-HU" sz="2000" b="1" kern="1200" dirty="0" smtClean="0">
                <a:solidFill>
                  <a:srgbClr val="006633"/>
                </a:solidFill>
                <a:latin typeface="Titillium Bd" panose="00000800000000000000" pitchFamily="50" charset="-18"/>
                <a:ea typeface="+mj-ea"/>
                <a:cs typeface="+mj-cs"/>
              </a:defRPr>
            </a:lvl3pPr>
            <a:lvl4pPr>
              <a:defRPr lang="hu-HU" sz="2000" b="1" kern="1200" dirty="0" smtClean="0">
                <a:solidFill>
                  <a:srgbClr val="006633"/>
                </a:solidFill>
                <a:latin typeface="Titillium Bd" panose="00000800000000000000" pitchFamily="50" charset="-18"/>
                <a:ea typeface="+mj-ea"/>
                <a:cs typeface="+mj-cs"/>
              </a:defRPr>
            </a:lvl4pPr>
            <a:lvl5pPr>
              <a:defRPr lang="hu-HU" sz="2000" b="1" kern="1200" dirty="0" smtClean="0">
                <a:solidFill>
                  <a:srgbClr val="006633"/>
                </a:solidFill>
                <a:latin typeface="Titillium Bd" panose="00000800000000000000" pitchFamily="50" charset="-18"/>
                <a:ea typeface="+mj-ea"/>
                <a:cs typeface="+mj-cs"/>
              </a:defRPr>
            </a:lvl5pPr>
          </a:lstStyle>
          <a:p>
            <a:pPr lvl="0"/>
            <a:r>
              <a:rPr lang="hu-HU" dirty="0"/>
              <a:t>CÍM</a:t>
            </a:r>
          </a:p>
        </p:txBody>
      </p:sp>
      <p:sp>
        <p:nvSpPr>
          <p:cNvPr id="10" name="Dátum helye 3"/>
          <p:cNvSpPr>
            <a:spLocks noGrp="1"/>
          </p:cNvSpPr>
          <p:nvPr>
            <p:ph type="dt" sz="half" idx="10"/>
          </p:nvPr>
        </p:nvSpPr>
        <p:spPr>
          <a:xfrm>
            <a:off x="2699792" y="4774902"/>
            <a:ext cx="1512168" cy="273844"/>
          </a:xfrm>
          <a:prstGeom prst="rect">
            <a:avLst/>
          </a:prstGeom>
        </p:spPr>
        <p:txBody>
          <a:bodyPr/>
          <a:lstStyle>
            <a:lvl1pPr>
              <a:defRPr sz="1200">
                <a:solidFill>
                  <a:schemeClr val="bg2"/>
                </a:solidFill>
                <a:latin typeface="Titillium Lt" panose="00000400000000000000" pitchFamily="50" charset="-18"/>
              </a:defRPr>
            </a:lvl1pPr>
          </a:lstStyle>
          <a:p>
            <a:fld id="{73974C63-EAA8-467C-A513-18C1DCBE6C4D}" type="datetimeFigureOut">
              <a:rPr lang="hu-HU" smtClean="0"/>
              <a:pPr/>
              <a:t>2022. 09. 28.</a:t>
            </a:fld>
            <a:endParaRPr lang="hu-HU" dirty="0"/>
          </a:p>
        </p:txBody>
      </p:sp>
      <p:sp>
        <p:nvSpPr>
          <p:cNvPr id="11" name="Élőláb helye 4"/>
          <p:cNvSpPr>
            <a:spLocks noGrp="1"/>
          </p:cNvSpPr>
          <p:nvPr>
            <p:ph type="ftr" sz="quarter" idx="11"/>
          </p:nvPr>
        </p:nvSpPr>
        <p:spPr>
          <a:xfrm>
            <a:off x="4427984" y="4775394"/>
            <a:ext cx="2895600" cy="273844"/>
          </a:xfrm>
          <a:prstGeom prst="rect">
            <a:avLst/>
          </a:prstGeom>
        </p:spPr>
        <p:txBody>
          <a:bodyPr/>
          <a:lstStyle>
            <a:lvl1pPr>
              <a:defRPr sz="1200">
                <a:solidFill>
                  <a:schemeClr val="bg2"/>
                </a:solidFill>
                <a:latin typeface="Titillium Lt" panose="00000400000000000000" pitchFamily="50" charset="-18"/>
              </a:defRPr>
            </a:lvl1pPr>
          </a:lstStyle>
          <a:p>
            <a:endParaRPr lang="hu-HU" dirty="0"/>
          </a:p>
        </p:txBody>
      </p:sp>
      <p:sp>
        <p:nvSpPr>
          <p:cNvPr id="13" name="Dia számának helye 5"/>
          <p:cNvSpPr>
            <a:spLocks noGrp="1"/>
          </p:cNvSpPr>
          <p:nvPr>
            <p:ph type="sldNum" sz="quarter" idx="12"/>
          </p:nvPr>
        </p:nvSpPr>
        <p:spPr>
          <a:xfrm>
            <a:off x="7452320" y="4774902"/>
            <a:ext cx="827112" cy="273844"/>
          </a:xfrm>
          <a:prstGeom prst="rect">
            <a:avLst/>
          </a:prstGeom>
        </p:spPr>
        <p:txBody>
          <a:bodyPr/>
          <a:lstStyle>
            <a:lvl1pPr>
              <a:defRPr sz="1200">
                <a:solidFill>
                  <a:schemeClr val="bg2"/>
                </a:solidFill>
                <a:latin typeface="Titillium Lt" panose="00000400000000000000" pitchFamily="50" charset="-18"/>
              </a:defRPr>
            </a:lvl1pPr>
          </a:lstStyle>
          <a:p>
            <a:fld id="{F4B47376-C894-4FFB-8CFA-DA778D4B7FC4}" type="slidenum">
              <a:rPr lang="hu-HU" smtClean="0"/>
              <a:pPr/>
              <a:t>‹#›</a:t>
            </a:fld>
            <a:endParaRPr lang="hu-HU"/>
          </a:p>
        </p:txBody>
      </p:sp>
      <p:sp>
        <p:nvSpPr>
          <p:cNvPr id="4" name="Táblázat helye 3"/>
          <p:cNvSpPr>
            <a:spLocks noGrp="1"/>
          </p:cNvSpPr>
          <p:nvPr>
            <p:ph type="tbl" sz="quarter" idx="14"/>
          </p:nvPr>
        </p:nvSpPr>
        <p:spPr>
          <a:xfrm>
            <a:off x="755650" y="1708150"/>
            <a:ext cx="7704138" cy="2519363"/>
          </a:xfrm>
          <a:prstGeom prst="rect">
            <a:avLst/>
          </a:prstGeom>
        </p:spPr>
        <p:txBody>
          <a:bodyPr/>
          <a:lstStyle/>
          <a:p>
            <a:r>
              <a:rPr lang="hu-HU"/>
              <a:t>Táblázat beszúrásához kattintson az ikonra</a:t>
            </a:r>
          </a:p>
        </p:txBody>
      </p:sp>
    </p:spTree>
    <p:extLst>
      <p:ext uri="{BB962C8B-B14F-4D97-AF65-F5344CB8AC3E}">
        <p14:creationId xmlns:p14="http://schemas.microsoft.com/office/powerpoint/2010/main" val="2936852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Koszonjuk">
    <p:spTree>
      <p:nvGrpSpPr>
        <p:cNvPr id="1" name=""/>
        <p:cNvGrpSpPr/>
        <p:nvPr/>
      </p:nvGrpSpPr>
      <p:grpSpPr>
        <a:xfrm>
          <a:off x="0" y="0"/>
          <a:ext cx="0" cy="0"/>
          <a:chOff x="0" y="0"/>
          <a:chExt cx="0" cy="0"/>
        </a:xfrm>
      </p:grpSpPr>
      <p:pic>
        <p:nvPicPr>
          <p:cNvPr id="11" name="Kép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7" name="Cím 16"/>
          <p:cNvSpPr>
            <a:spLocks noGrp="1"/>
          </p:cNvSpPr>
          <p:nvPr>
            <p:ph type="title" hasCustomPrompt="1"/>
          </p:nvPr>
        </p:nvSpPr>
        <p:spPr>
          <a:xfrm>
            <a:off x="395536" y="1680908"/>
            <a:ext cx="7886700" cy="1781683"/>
          </a:xfrm>
          <a:prstGeom prst="rect">
            <a:avLst/>
          </a:prstGeom>
        </p:spPr>
        <p:txBody>
          <a:bodyPr/>
          <a:lstStyle>
            <a:lvl1pPr marL="0" algn="r" defTabSz="914400" rtl="0" eaLnBrk="1" latinLnBrk="0" hangingPunct="1">
              <a:spcBef>
                <a:spcPts val="600"/>
              </a:spcBef>
              <a:spcAft>
                <a:spcPts val="600"/>
              </a:spcAft>
              <a:buNone/>
              <a:defRPr lang="hu-HU" sz="5000" kern="1200" baseline="0" dirty="0">
                <a:solidFill>
                  <a:schemeClr val="bg1"/>
                </a:solidFill>
                <a:latin typeface="Titillium Bd" panose="00000800000000000000" pitchFamily="50" charset="-18"/>
                <a:ea typeface="+mj-ea"/>
                <a:cs typeface="+mj-cs"/>
              </a:defRPr>
            </a:lvl1pPr>
          </a:lstStyle>
          <a:p>
            <a:pPr lvl="0"/>
            <a:r>
              <a:rPr lang="hu-HU" dirty="0"/>
              <a:t>KÖSZÖNJÜK A </a:t>
            </a:r>
            <a:br>
              <a:rPr lang="hu-HU" dirty="0"/>
            </a:br>
            <a:r>
              <a:rPr lang="hu-HU" dirty="0"/>
              <a:t>FIGYELMET!</a:t>
            </a:r>
          </a:p>
        </p:txBody>
      </p:sp>
    </p:spTree>
    <p:extLst>
      <p:ext uri="{BB962C8B-B14F-4D97-AF65-F5344CB8AC3E}">
        <p14:creationId xmlns:p14="http://schemas.microsoft.com/office/powerpoint/2010/main" val="424964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a:t>Mintacím szerkesztése</a:t>
            </a:r>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30"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30"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a:xfrm>
            <a:off x="457200" y="4767264"/>
            <a:ext cx="2133600" cy="273844"/>
          </a:xfrm>
          <a:prstGeom prst="rect">
            <a:avLst/>
          </a:prstGeom>
        </p:spPr>
        <p:txBody>
          <a:bodyPr/>
          <a:lstStyle/>
          <a:p>
            <a:fld id="{9DA350A8-95C5-435E-8E04-9FC6E7F504FC}" type="datetime1">
              <a:rPr lang="hu-HU" smtClean="0"/>
              <a:t>2022. 09. 28.</a:t>
            </a:fld>
            <a:endParaRPr lang="hu-HU"/>
          </a:p>
        </p:txBody>
      </p:sp>
      <p:sp>
        <p:nvSpPr>
          <p:cNvPr id="8" name="Élőláb helye 7"/>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9" name="Dia számának helye 8"/>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78060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a:t>Mintacím szerkesztése</a:t>
            </a:r>
          </a:p>
        </p:txBody>
      </p:sp>
      <p:sp>
        <p:nvSpPr>
          <p:cNvPr id="3" name="Dátum helye 2"/>
          <p:cNvSpPr>
            <a:spLocks noGrp="1"/>
          </p:cNvSpPr>
          <p:nvPr>
            <p:ph type="dt" sz="half" idx="10"/>
          </p:nvPr>
        </p:nvSpPr>
        <p:spPr>
          <a:xfrm>
            <a:off x="457200" y="4767264"/>
            <a:ext cx="2133600" cy="273844"/>
          </a:xfrm>
          <a:prstGeom prst="rect">
            <a:avLst/>
          </a:prstGeom>
        </p:spPr>
        <p:txBody>
          <a:bodyPr/>
          <a:lstStyle/>
          <a:p>
            <a:fld id="{C6CDD60F-DEAC-462D-B482-83E4108EA7F1}" type="datetime1">
              <a:rPr lang="hu-HU" smtClean="0"/>
              <a:t>2022. 09. 28.</a:t>
            </a:fld>
            <a:endParaRPr lang="hu-HU"/>
          </a:p>
        </p:txBody>
      </p:sp>
      <p:sp>
        <p:nvSpPr>
          <p:cNvPr id="4" name="Élőláb helye 3"/>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5" name="Dia számának helye 4"/>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158040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4"/>
            <a:ext cx="2133600" cy="273844"/>
          </a:xfrm>
          <a:prstGeom prst="rect">
            <a:avLst/>
          </a:prstGeom>
        </p:spPr>
        <p:txBody>
          <a:bodyPr/>
          <a:lstStyle/>
          <a:p>
            <a:fld id="{6759B3EC-00C7-4C30-901C-DBF12BE9A399}" type="datetime1">
              <a:rPr lang="hu-HU" smtClean="0"/>
              <a:t>2022. 09. 28.</a:t>
            </a:fld>
            <a:endParaRPr lang="hu-HU"/>
          </a:p>
        </p:txBody>
      </p:sp>
      <p:sp>
        <p:nvSpPr>
          <p:cNvPr id="3" name="Élőláb helye 2"/>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4" name="Dia számának helye 3"/>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75198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5" y="204787"/>
            <a:ext cx="3008313" cy="871538"/>
          </a:xfrm>
          <a:prstGeom prst="rect">
            <a:avLst/>
          </a:prstGeo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04790"/>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4"/>
            <a:ext cx="2133600" cy="273844"/>
          </a:xfrm>
          <a:prstGeom prst="rect">
            <a:avLst/>
          </a:prstGeom>
        </p:spPr>
        <p:txBody>
          <a:bodyPr/>
          <a:lstStyle/>
          <a:p>
            <a:fld id="{2E799C8A-E6E1-451F-8E63-84BE54E70C18}" type="datetime1">
              <a:rPr lang="hu-HU" smtClean="0"/>
              <a:t>2022. 09. 28.</a:t>
            </a:fld>
            <a:endParaRPr lang="hu-HU"/>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12812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1"/>
            <a:ext cx="5486400" cy="425054"/>
          </a:xfrm>
          <a:prstGeom prst="rect">
            <a:avLst/>
          </a:prstGeo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5"/>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a:xfrm>
            <a:off x="457200" y="4767264"/>
            <a:ext cx="2133600" cy="273844"/>
          </a:xfrm>
          <a:prstGeom prst="rect">
            <a:avLst/>
          </a:prstGeom>
        </p:spPr>
        <p:txBody>
          <a:bodyPr/>
          <a:lstStyle/>
          <a:p>
            <a:fld id="{00E792E1-421C-4E9E-BA12-3D25DC9CD498}" type="datetime1">
              <a:rPr lang="hu-HU" smtClean="0"/>
              <a:t>2022. 09. 28.</a:t>
            </a:fld>
            <a:endParaRPr lang="hu-HU"/>
          </a:p>
        </p:txBody>
      </p:sp>
      <p:sp>
        <p:nvSpPr>
          <p:cNvPr id="6" name="Élőláb helye 5"/>
          <p:cNvSpPr>
            <a:spLocks noGrp="1"/>
          </p:cNvSpPr>
          <p:nvPr>
            <p:ph type="ftr" sz="quarter" idx="11"/>
          </p:nvPr>
        </p:nvSpPr>
        <p:spPr>
          <a:xfrm>
            <a:off x="3124200" y="4767264"/>
            <a:ext cx="2895600" cy="273844"/>
          </a:xfrm>
          <a:prstGeom prst="rect">
            <a:avLst/>
          </a:prstGeom>
        </p:spPr>
        <p:txBody>
          <a:bodyPr/>
          <a:lstStyle/>
          <a:p>
            <a:r>
              <a:rPr lang="hu-HU"/>
              <a:t>XIV. Földész Fórum - 2019.01.07. - Újfehértó</a:t>
            </a:r>
          </a:p>
        </p:txBody>
      </p:sp>
      <p:sp>
        <p:nvSpPr>
          <p:cNvPr id="7" name="Dia számának helye 6"/>
          <p:cNvSpPr>
            <a:spLocks noGrp="1"/>
          </p:cNvSpPr>
          <p:nvPr>
            <p:ph type="sldNum" sz="quarter" idx="12"/>
          </p:nvPr>
        </p:nvSpPr>
        <p:spPr>
          <a:xfrm>
            <a:off x="6553200" y="4767264"/>
            <a:ext cx="2133600" cy="273844"/>
          </a:xfrm>
          <a:prstGeom prst="rect">
            <a:avLst/>
          </a:prstGeom>
        </p:spPr>
        <p:txBody>
          <a:bodyPr/>
          <a:lstStyle/>
          <a:p>
            <a:fld id="{F4B47376-C894-4FFB-8CFA-DA778D4B7FC4}" type="slidenum">
              <a:rPr lang="hu-HU" smtClean="0"/>
              <a:t>‹#›</a:t>
            </a:fld>
            <a:endParaRPr lang="hu-HU"/>
          </a:p>
        </p:txBody>
      </p:sp>
    </p:spTree>
    <p:extLst>
      <p:ext uri="{BB962C8B-B14F-4D97-AF65-F5344CB8AC3E}">
        <p14:creationId xmlns:p14="http://schemas.microsoft.com/office/powerpoint/2010/main" val="268885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8" y="595"/>
            <a:ext cx="9141884" cy="5142309"/>
          </a:xfrm>
          <a:prstGeom prst="rect">
            <a:avLst/>
          </a:prstGeom>
        </p:spPr>
      </p:pic>
    </p:spTree>
    <p:extLst>
      <p:ext uri="{BB962C8B-B14F-4D97-AF65-F5344CB8AC3E}">
        <p14:creationId xmlns:p14="http://schemas.microsoft.com/office/powerpoint/2010/main" val="3762694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9" y="596"/>
            <a:ext cx="9141884" cy="5142309"/>
          </a:xfrm>
          <a:prstGeom prst="rect">
            <a:avLst/>
          </a:prstGeom>
        </p:spPr>
      </p:pic>
    </p:spTree>
    <p:extLst>
      <p:ext uri="{BB962C8B-B14F-4D97-AF65-F5344CB8AC3E}">
        <p14:creationId xmlns:p14="http://schemas.microsoft.com/office/powerpoint/2010/main" val="1603462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ép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9" y="596"/>
            <a:ext cx="9141884" cy="5142309"/>
          </a:xfrm>
          <a:prstGeom prst="rect">
            <a:avLst/>
          </a:prstGeom>
        </p:spPr>
      </p:pic>
    </p:spTree>
    <p:extLst>
      <p:ext uri="{BB962C8B-B14F-4D97-AF65-F5344CB8AC3E}">
        <p14:creationId xmlns:p14="http://schemas.microsoft.com/office/powerpoint/2010/main" val="1944813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Kép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143307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685800" y="1000396"/>
            <a:ext cx="7772400" cy="6480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6633"/>
                </a:solidFill>
                <a:latin typeface="Trebuchet MS" panose="020B0603020202020204" pitchFamily="34" charset="0"/>
              </a:rPr>
              <a:t>Animal husbandry and feed industry</a:t>
            </a:r>
            <a:endParaRPr lang="hu-HU" sz="3200" b="1" dirty="0">
              <a:solidFill>
                <a:srgbClr val="006633"/>
              </a:solidFill>
              <a:latin typeface="Trebuchet MS" panose="020B0603020202020204" pitchFamily="34" charset="0"/>
            </a:endParaRPr>
          </a:p>
          <a:p>
            <a:endParaRPr lang="hu-HU" sz="2400" i="1" dirty="0">
              <a:solidFill>
                <a:srgbClr val="C00000"/>
              </a:solidFill>
              <a:latin typeface="Trebuchet MS" panose="020B0603020202020204" pitchFamily="34" charset="0"/>
            </a:endParaRPr>
          </a:p>
          <a:p>
            <a:r>
              <a:rPr lang="en-US" sz="2400" i="1" dirty="0">
                <a:solidFill>
                  <a:schemeClr val="accent3"/>
                </a:solidFill>
                <a:latin typeface="Trebuchet MS" panose="020B0603020202020204" pitchFamily="34" charset="0"/>
              </a:rPr>
              <a:t>State</a:t>
            </a:r>
            <a:r>
              <a:rPr lang="hu-HU" sz="2400" i="1" dirty="0">
                <a:solidFill>
                  <a:schemeClr val="accent3"/>
                </a:solidFill>
                <a:latin typeface="Trebuchet MS" panose="020B0603020202020204" pitchFamily="34" charset="0"/>
              </a:rPr>
              <a:t>, T</a:t>
            </a:r>
            <a:r>
              <a:rPr lang="en-US" sz="2400" i="1" dirty="0">
                <a:solidFill>
                  <a:schemeClr val="accent3"/>
                </a:solidFill>
                <a:latin typeface="Trebuchet MS" panose="020B0603020202020204" pitchFamily="34" charset="0"/>
              </a:rPr>
              <a:t>rends</a:t>
            </a:r>
            <a:r>
              <a:rPr lang="hu-HU" sz="2400" i="1" dirty="0">
                <a:solidFill>
                  <a:schemeClr val="accent3"/>
                </a:solidFill>
                <a:latin typeface="Trebuchet MS" panose="020B0603020202020204" pitchFamily="34" charset="0"/>
              </a:rPr>
              <a:t>, </a:t>
            </a:r>
            <a:r>
              <a:rPr lang="en-US" sz="2400" i="1" dirty="0">
                <a:solidFill>
                  <a:schemeClr val="accent3"/>
                </a:solidFill>
                <a:latin typeface="Trebuchet MS" panose="020B0603020202020204" pitchFamily="34" charset="0"/>
              </a:rPr>
              <a:t>Outlook</a:t>
            </a:r>
            <a:endParaRPr lang="hu-HU" sz="2400" i="1" dirty="0">
              <a:solidFill>
                <a:schemeClr val="accent3"/>
              </a:solidFill>
              <a:latin typeface="Trebuchet MS" panose="020B0603020202020204" pitchFamily="34" charset="0"/>
            </a:endParaRPr>
          </a:p>
        </p:txBody>
      </p:sp>
      <p:sp>
        <p:nvSpPr>
          <p:cNvPr id="7" name="Cím 1"/>
          <p:cNvSpPr txBox="1">
            <a:spLocks/>
          </p:cNvSpPr>
          <p:nvPr/>
        </p:nvSpPr>
        <p:spPr>
          <a:xfrm>
            <a:off x="685800" y="3075806"/>
            <a:ext cx="7772400" cy="1512168"/>
          </a:xfrm>
          <a:prstGeom prst="rect">
            <a:avLst/>
          </a:prstGeom>
        </p:spPr>
        <p:txBody>
          <a:bodyPr vert="horz" lIns="81636" tIns="40819" rIns="81636" bIns="40819" rtlCol="0" anchor="ctr">
            <a:normAutofit/>
          </a:bodyPr>
          <a:lstStyle>
            <a:lvl1pPr algn="ctr" defTabSz="816358" rtl="0" eaLnBrk="1" latinLnBrk="0" hangingPunct="1">
              <a:spcBef>
                <a:spcPct val="0"/>
              </a:spcBef>
              <a:buNone/>
              <a:defRPr sz="4000" kern="1200">
                <a:solidFill>
                  <a:schemeClr val="tx1"/>
                </a:solidFill>
                <a:latin typeface="+mj-lt"/>
                <a:ea typeface="+mj-ea"/>
                <a:cs typeface="+mj-cs"/>
              </a:defRPr>
            </a:lvl1pPr>
          </a:lstStyle>
          <a:p>
            <a:r>
              <a:rPr lang="hu-HU" sz="2400" b="1" dirty="0">
                <a:solidFill>
                  <a:srgbClr val="006633"/>
                </a:solidFill>
                <a:latin typeface="Trebuchet MS" panose="020B0603020202020204" pitchFamily="34" charset="0"/>
              </a:rPr>
              <a:t>Papp Gergely</a:t>
            </a:r>
          </a:p>
        </p:txBody>
      </p:sp>
      <p:sp>
        <p:nvSpPr>
          <p:cNvPr id="8" name="Téglalap 7"/>
          <p:cNvSpPr/>
          <p:nvPr/>
        </p:nvSpPr>
        <p:spPr>
          <a:xfrm>
            <a:off x="3203849" y="2067695"/>
            <a:ext cx="184731" cy="276999"/>
          </a:xfrm>
          <a:prstGeom prst="rect">
            <a:avLst/>
          </a:prstGeom>
        </p:spPr>
        <p:txBody>
          <a:bodyPr wrap="none">
            <a:spAutoFit/>
          </a:bodyPr>
          <a:lstStyle/>
          <a:p>
            <a:pPr defTabSz="816338"/>
            <a:endParaRPr lang="hu-HU" sz="1200" i="1" dirty="0">
              <a:solidFill>
                <a:srgbClr val="006633"/>
              </a:solidFill>
              <a:latin typeface="Titillium" pitchFamily="50" charset="-18"/>
            </a:endParaRPr>
          </a:p>
        </p:txBody>
      </p:sp>
      <p:sp>
        <p:nvSpPr>
          <p:cNvPr id="6" name="Élőláb helye 5"/>
          <p:cNvSpPr>
            <a:spLocks noGrp="1"/>
          </p:cNvSpPr>
          <p:nvPr>
            <p:ph type="ftr" sz="quarter" idx="11"/>
          </p:nvPr>
        </p:nvSpPr>
        <p:spPr/>
        <p:txBody>
          <a:bodyPr/>
          <a:lstStyle/>
          <a:p>
            <a:pPr algn="ctr" defTabSz="816338"/>
            <a:r>
              <a:rPr lang="hu-HU" sz="1100" dirty="0">
                <a:solidFill>
                  <a:srgbClr val="92D050"/>
                </a:solidFill>
              </a:rPr>
              <a:t>DSM 20. – 2022.09.29. - Telki</a:t>
            </a:r>
          </a:p>
        </p:txBody>
      </p:sp>
    </p:spTree>
    <p:extLst>
      <p:ext uri="{BB962C8B-B14F-4D97-AF65-F5344CB8AC3E}">
        <p14:creationId xmlns:p14="http://schemas.microsoft.com/office/powerpoint/2010/main" val="267833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en-US" sz="3200" b="1" dirty="0">
                <a:solidFill>
                  <a:schemeClr val="accent3">
                    <a:lumMod val="50000"/>
                  </a:schemeClr>
                </a:solidFill>
                <a:latin typeface="Trebuchet MS" panose="020B0603020202020204" pitchFamily="34" charset="0"/>
              </a:rPr>
              <a:t>Threats and opportunities</a:t>
            </a:r>
            <a:r>
              <a:rPr lang="hu-HU" sz="3200" b="1" dirty="0">
                <a:solidFill>
                  <a:schemeClr val="accent3">
                    <a:lumMod val="50000"/>
                  </a:schemeClr>
                </a:solidFill>
                <a:latin typeface="Trebuchet MS" panose="020B0603020202020204" pitchFamily="34" charset="0"/>
              </a:rPr>
              <a:t>…</a:t>
            </a:r>
          </a:p>
        </p:txBody>
      </p:sp>
      <p:sp>
        <p:nvSpPr>
          <p:cNvPr id="5" name="Tartalom helye 4"/>
          <p:cNvSpPr>
            <a:spLocks noGrp="1"/>
          </p:cNvSpPr>
          <p:nvPr>
            <p:ph idx="1"/>
          </p:nvPr>
        </p:nvSpPr>
        <p:spPr/>
        <p:txBody>
          <a:bodyPr/>
          <a:lstStyle/>
          <a:p>
            <a:pPr>
              <a:spcBef>
                <a:spcPts val="1200"/>
              </a:spcBef>
              <a:spcAft>
                <a:spcPts val="1200"/>
              </a:spcAft>
              <a:buFont typeface="Wingdings" panose="05000000000000000000" pitchFamily="2" charset="2"/>
              <a:buChar char="Ø"/>
            </a:pPr>
            <a:r>
              <a:rPr lang="en-US" sz="2000" dirty="0">
                <a:latin typeface="Trebuchet MS" panose="020B0603020202020204" pitchFamily="34" charset="0"/>
              </a:rPr>
              <a:t>Threats and opportunities - challenges and prospects</a:t>
            </a:r>
          </a:p>
          <a:p>
            <a:pPr>
              <a:spcBef>
                <a:spcPts val="1200"/>
              </a:spcBef>
              <a:spcAft>
                <a:spcPts val="1200"/>
              </a:spcAft>
              <a:buFont typeface="Wingdings" panose="05000000000000000000" pitchFamily="2" charset="2"/>
              <a:buChar char="Ø"/>
            </a:pPr>
            <a:r>
              <a:rPr lang="en-US" sz="2000" dirty="0">
                <a:latin typeface="Trebuchet MS" panose="020B0603020202020204" pitchFamily="34" charset="0"/>
              </a:rPr>
              <a:t>With the correct recognition of trends and problems, professional collaboration and influencing/developing farming - and its conditions - the changes taking place around us can not only be a threat but also an opportunity</a:t>
            </a:r>
          </a:p>
          <a:p>
            <a:pPr>
              <a:spcBef>
                <a:spcPts val="1200"/>
              </a:spcBef>
              <a:spcAft>
                <a:spcPts val="1200"/>
              </a:spcAft>
              <a:buFont typeface="Wingdings" panose="05000000000000000000" pitchFamily="2" charset="2"/>
              <a:buChar char="Ø"/>
            </a:pPr>
            <a:r>
              <a:rPr lang="en-US" sz="2000" dirty="0">
                <a:latin typeface="Trebuchet MS" panose="020B0603020202020204" pitchFamily="34" charset="0"/>
              </a:rPr>
              <a:t>Each livestock sector is subject to independent analysis, but there are common problems and similar solutions may exist</a:t>
            </a:r>
            <a:endParaRPr lang="hu-HU" sz="2000" dirty="0">
              <a:latin typeface="Trebuchet MS" panose="020B0603020202020204" pitchFamily="34" charset="0"/>
            </a:endParaRPr>
          </a:p>
          <a:p>
            <a:pPr marL="0" indent="0">
              <a:spcBef>
                <a:spcPts val="1200"/>
              </a:spcBef>
              <a:spcAft>
                <a:spcPts val="1200"/>
              </a:spcAft>
              <a:buNone/>
            </a:pPr>
            <a:endParaRPr lang="hu-HU" sz="2000" dirty="0">
              <a:latin typeface="Trebuchet MS" panose="020B0603020202020204" pitchFamily="34" charset="0"/>
            </a:endParaRPr>
          </a:p>
          <a:p>
            <a:pPr>
              <a:spcBef>
                <a:spcPts val="1200"/>
              </a:spcBef>
              <a:spcAft>
                <a:spcPts val="1200"/>
              </a:spcAft>
            </a:pPr>
            <a:endParaRPr lang="hu-HU" dirty="0">
              <a:latin typeface="Trebuchet MS" panose="020B0603020202020204" pitchFamily="34" charset="0"/>
            </a:endParaRPr>
          </a:p>
        </p:txBody>
      </p:sp>
    </p:spTree>
    <p:extLst>
      <p:ext uri="{BB962C8B-B14F-4D97-AF65-F5344CB8AC3E}">
        <p14:creationId xmlns:p14="http://schemas.microsoft.com/office/powerpoint/2010/main" val="94314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3600" dirty="0">
                <a:solidFill>
                  <a:schemeClr val="accent3">
                    <a:lumMod val="50000"/>
                  </a:schemeClr>
                </a:solidFill>
                <a:latin typeface="Trebuchet MS" panose="020B0603020202020204" pitchFamily="34" charset="0"/>
              </a:rPr>
              <a:t>The Human factor</a:t>
            </a:r>
            <a:r>
              <a:rPr lang="hu-HU" sz="3600" dirty="0">
                <a:solidFill>
                  <a:schemeClr val="accent3">
                    <a:lumMod val="50000"/>
                  </a:schemeClr>
                </a:solidFill>
                <a:latin typeface="Trebuchet MS" panose="020B0603020202020204" pitchFamily="34" charset="0"/>
              </a:rPr>
              <a:t>… </a:t>
            </a:r>
          </a:p>
        </p:txBody>
      </p:sp>
      <p:sp>
        <p:nvSpPr>
          <p:cNvPr id="4" name="Szöveg helye 3"/>
          <p:cNvSpPr>
            <a:spLocks noGrp="1"/>
          </p:cNvSpPr>
          <p:nvPr>
            <p:ph type="body" idx="1"/>
          </p:nvPr>
        </p:nvSpPr>
        <p:spPr>
          <a:xfrm>
            <a:off x="255153" y="1107281"/>
            <a:ext cx="4040188" cy="479822"/>
          </a:xfrm>
        </p:spPr>
        <p:txBody>
          <a:bodyPr/>
          <a:lstStyle/>
          <a:p>
            <a:r>
              <a:rPr lang="en-US" dirty="0">
                <a:solidFill>
                  <a:srgbClr val="C00000"/>
                </a:solidFill>
                <a:latin typeface="Trebuchet MS" panose="020B0603020202020204" pitchFamily="34" charset="0"/>
              </a:rPr>
              <a:t>Labor shortage</a:t>
            </a:r>
            <a:endParaRPr lang="hu-HU" dirty="0">
              <a:solidFill>
                <a:srgbClr val="C00000"/>
              </a:solidFill>
              <a:latin typeface="Trebuchet MS" panose="020B0603020202020204" pitchFamily="34" charset="0"/>
            </a:endParaRPr>
          </a:p>
        </p:txBody>
      </p:sp>
      <p:sp>
        <p:nvSpPr>
          <p:cNvPr id="5" name="Tartalom helye 4"/>
          <p:cNvSpPr>
            <a:spLocks noGrp="1"/>
          </p:cNvSpPr>
          <p:nvPr>
            <p:ph sz="half" idx="2"/>
          </p:nvPr>
        </p:nvSpPr>
        <p:spPr>
          <a:xfrm>
            <a:off x="255153" y="1631156"/>
            <a:ext cx="4040188" cy="2963466"/>
          </a:xfrm>
          <a:solidFill>
            <a:schemeClr val="accent6">
              <a:lumMod val="40000"/>
              <a:lumOff val="60000"/>
            </a:schemeClr>
          </a:solidFill>
          <a:ln>
            <a:noFill/>
          </a:ln>
          <a:effectLst>
            <a:outerShdw blurRad="44450" dist="27940" dir="5400000" algn="ctr">
              <a:srgbClr val="000000">
                <a:alpha val="32000"/>
              </a:srgbClr>
            </a:outerShdw>
          </a:effectLst>
        </p:spPr>
        <p:txBody>
          <a:bodyPr/>
          <a:lstStyle/>
          <a:p>
            <a:pPr marL="176213" indent="-176213">
              <a:buFont typeface="Wingdings" panose="05000000000000000000" pitchFamily="2" charset="2"/>
              <a:buChar char="Ø"/>
            </a:pPr>
            <a:r>
              <a:rPr lang="en-US" sz="1100" dirty="0">
                <a:latin typeface="Trebuchet MS" panose="020B0603020202020204" pitchFamily="34" charset="0"/>
              </a:rPr>
              <a:t>One of the most pressing issues in animal husbandry is the labor shortage, even for jobs that do not require professional qualifications, but only training.</a:t>
            </a:r>
          </a:p>
          <a:p>
            <a:pPr marL="176213" indent="-176213">
              <a:buFont typeface="Wingdings" panose="05000000000000000000" pitchFamily="2" charset="2"/>
              <a:buChar char="Ø"/>
            </a:pPr>
            <a:endParaRPr lang="en-US" sz="1100" dirty="0">
              <a:latin typeface="Trebuchet MS" panose="020B0603020202020204" pitchFamily="34" charset="0"/>
            </a:endParaRPr>
          </a:p>
          <a:p>
            <a:pPr marL="176213" indent="-176213">
              <a:buFont typeface="Wingdings" panose="05000000000000000000" pitchFamily="2" charset="2"/>
              <a:buChar char="Ø"/>
            </a:pPr>
            <a:r>
              <a:rPr lang="en-US" sz="1100" dirty="0">
                <a:latin typeface="Trebuchet MS" panose="020B0603020202020204" pitchFamily="34" charset="0"/>
              </a:rPr>
              <a:t>The lack or inadequacy of secondary vocational training is a serious problem.</a:t>
            </a:r>
          </a:p>
          <a:p>
            <a:pPr marL="176213" indent="-176213">
              <a:buFont typeface="Wingdings" panose="05000000000000000000" pitchFamily="2" charset="2"/>
              <a:buChar char="Ø"/>
            </a:pPr>
            <a:endParaRPr lang="en-US" sz="1100" dirty="0">
              <a:latin typeface="Trebuchet MS" panose="020B0603020202020204" pitchFamily="34" charset="0"/>
            </a:endParaRPr>
          </a:p>
          <a:p>
            <a:pPr marL="176213" indent="-176213">
              <a:buFont typeface="Wingdings" panose="05000000000000000000" pitchFamily="2" charset="2"/>
              <a:buChar char="Ø"/>
            </a:pPr>
            <a:r>
              <a:rPr lang="en-US" sz="1100" dirty="0">
                <a:latin typeface="Trebuchet MS" panose="020B0603020202020204" pitchFamily="34" charset="0"/>
              </a:rPr>
              <a:t>One of the keys to reducing the labor shortage, which we talk about less, is the creation of decent working conditions and treatment, which would be the employer's task and only partially depends on the employer's financial capabilities. We have to help employers and employees in creating and launching them in Hungary (by presenting good practices, building career models, etc.)</a:t>
            </a:r>
            <a:endParaRPr lang="hu-HU" sz="1100" dirty="0"/>
          </a:p>
        </p:txBody>
      </p:sp>
      <p:sp>
        <p:nvSpPr>
          <p:cNvPr id="6" name="Szöveg helye 5"/>
          <p:cNvSpPr>
            <a:spLocks noGrp="1"/>
          </p:cNvSpPr>
          <p:nvPr>
            <p:ph type="body" sz="quarter" idx="3"/>
          </p:nvPr>
        </p:nvSpPr>
        <p:spPr>
          <a:xfrm>
            <a:off x="4470637" y="1151334"/>
            <a:ext cx="4041775" cy="479822"/>
          </a:xfrm>
        </p:spPr>
        <p:txBody>
          <a:bodyPr/>
          <a:lstStyle/>
          <a:p>
            <a:r>
              <a:rPr lang="en-US" dirty="0">
                <a:solidFill>
                  <a:schemeClr val="accent3">
                    <a:lumMod val="50000"/>
                  </a:schemeClr>
                </a:solidFill>
                <a:latin typeface="Trebuchet MS" panose="020B0603020202020204" pitchFamily="34" charset="0"/>
              </a:rPr>
              <a:t>Education, training</a:t>
            </a:r>
            <a:endParaRPr lang="hu-HU" dirty="0">
              <a:solidFill>
                <a:schemeClr val="accent3">
                  <a:lumMod val="50000"/>
                </a:schemeClr>
              </a:solidFill>
              <a:latin typeface="Trebuchet MS" panose="020B0603020202020204" pitchFamily="34" charset="0"/>
            </a:endParaRPr>
          </a:p>
        </p:txBody>
      </p:sp>
      <p:sp>
        <p:nvSpPr>
          <p:cNvPr id="7" name="Tartalom helye 6"/>
          <p:cNvSpPr>
            <a:spLocks noGrp="1"/>
          </p:cNvSpPr>
          <p:nvPr>
            <p:ph sz="quarter" idx="4"/>
          </p:nvPr>
        </p:nvSpPr>
        <p:spPr>
          <a:xfrm>
            <a:off x="4572000" y="1631156"/>
            <a:ext cx="4391465" cy="2963466"/>
          </a:xfrm>
          <a:solidFill>
            <a:schemeClr val="accent3">
              <a:lumMod val="40000"/>
              <a:lumOff val="60000"/>
            </a:schemeClr>
          </a:solidFill>
        </p:spPr>
        <p:txBody>
          <a:bodyPr/>
          <a:lstStyle/>
          <a:p>
            <a:pPr marL="0" indent="0">
              <a:buNone/>
            </a:pPr>
            <a:r>
              <a:rPr lang="en-US" sz="1200" b="1" dirty="0"/>
              <a:t>Basically, two types of training are needed on the animal husbandry side, </a:t>
            </a:r>
            <a:r>
              <a:rPr lang="en-US" sz="1200" dirty="0"/>
              <a:t>which would provide skilled sector workers and technicians with appropriate specialization. All other more "sophisticated" solutions overcomplicate and make training more expensive:</a:t>
            </a:r>
          </a:p>
          <a:p>
            <a:r>
              <a:rPr lang="en-US" sz="1200" b="1" dirty="0"/>
              <a:t>Animal breeder vocational </a:t>
            </a:r>
            <a:r>
              <a:rPr lang="en-US" sz="1200" dirty="0"/>
              <a:t>training on a full-time basis</a:t>
            </a:r>
          </a:p>
          <a:p>
            <a:r>
              <a:rPr lang="en-US" sz="1200" b="1" dirty="0"/>
              <a:t>Animal breeding technician </a:t>
            </a:r>
            <a:r>
              <a:rPr lang="en-US" sz="1200" dirty="0"/>
              <a:t>qualification supplemented with advanced theoretical foundations and high school diploma.</a:t>
            </a:r>
          </a:p>
          <a:p>
            <a:endParaRPr lang="en-US" sz="1200" b="1" dirty="0"/>
          </a:p>
          <a:p>
            <a:pPr marL="0" indent="0">
              <a:buNone/>
            </a:pPr>
            <a:r>
              <a:rPr lang="en-US" sz="1200" dirty="0"/>
              <a:t>Obtaining additional qualifications as part of OKJ courses (beekeeper, farrier, etc.)</a:t>
            </a:r>
          </a:p>
          <a:p>
            <a:pPr marL="0" indent="0">
              <a:buNone/>
            </a:pPr>
            <a:r>
              <a:rPr lang="en-US" sz="1200" b="1" dirty="0"/>
              <a:t>The restructuring of higher vocational education will soon take place</a:t>
            </a:r>
            <a:r>
              <a:rPr lang="en-US" sz="1200" dirty="0"/>
              <a:t>, in connection with which we consider it important to set up a mandatory practical training system for the teachers participating in agricultural education</a:t>
            </a:r>
            <a:r>
              <a:rPr lang="hu-HU" sz="1200" dirty="0"/>
              <a:t>.</a:t>
            </a:r>
          </a:p>
          <a:p>
            <a:endParaRPr lang="hu-HU" sz="1200" dirty="0"/>
          </a:p>
        </p:txBody>
      </p:sp>
    </p:spTree>
    <p:extLst>
      <p:ext uri="{BB962C8B-B14F-4D97-AF65-F5344CB8AC3E}">
        <p14:creationId xmlns:p14="http://schemas.microsoft.com/office/powerpoint/2010/main" val="348067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3200" b="1" dirty="0">
                <a:solidFill>
                  <a:schemeClr val="accent3">
                    <a:lumMod val="50000"/>
                  </a:schemeClr>
                </a:solidFill>
                <a:latin typeface="Trebuchet MS" panose="020B0603020202020204" pitchFamily="34" charset="0"/>
              </a:rPr>
              <a:t>Development and R&amp;D programs</a:t>
            </a:r>
            <a:endParaRPr lang="hu-HU" sz="3200" b="1" dirty="0">
              <a:solidFill>
                <a:schemeClr val="accent3">
                  <a:lumMod val="50000"/>
                </a:schemeClr>
              </a:solidFill>
              <a:latin typeface="Trebuchet MS" panose="020B0603020202020204" pitchFamily="34" charset="0"/>
            </a:endParaRPr>
          </a:p>
        </p:txBody>
      </p:sp>
      <p:sp>
        <p:nvSpPr>
          <p:cNvPr id="3" name="Szöveg helye 2"/>
          <p:cNvSpPr>
            <a:spLocks noGrp="1"/>
          </p:cNvSpPr>
          <p:nvPr>
            <p:ph type="body" idx="1"/>
          </p:nvPr>
        </p:nvSpPr>
        <p:spPr/>
        <p:txBody>
          <a:bodyPr/>
          <a:lstStyle/>
          <a:p>
            <a:r>
              <a:rPr lang="en-US" dirty="0">
                <a:solidFill>
                  <a:schemeClr val="accent6">
                    <a:lumMod val="75000"/>
                  </a:schemeClr>
                </a:solidFill>
                <a:latin typeface="Trebuchet MS" panose="020B0603020202020204" pitchFamily="34" charset="0"/>
              </a:rPr>
              <a:t>State</a:t>
            </a:r>
            <a:endParaRPr lang="hu-HU" dirty="0">
              <a:solidFill>
                <a:schemeClr val="accent6">
                  <a:lumMod val="75000"/>
                </a:schemeClr>
              </a:solidFill>
              <a:latin typeface="Trebuchet MS" panose="020B0603020202020204" pitchFamily="34" charset="0"/>
            </a:endParaRPr>
          </a:p>
        </p:txBody>
      </p:sp>
      <p:sp>
        <p:nvSpPr>
          <p:cNvPr id="4" name="Tartalom helye 3"/>
          <p:cNvSpPr>
            <a:spLocks noGrp="1"/>
          </p:cNvSpPr>
          <p:nvPr>
            <p:ph sz="half" idx="2"/>
          </p:nvPr>
        </p:nvSpPr>
        <p:spPr>
          <a:solidFill>
            <a:schemeClr val="accent6">
              <a:lumMod val="20000"/>
              <a:lumOff val="80000"/>
            </a:schemeClr>
          </a:solidFill>
        </p:spPr>
        <p:txBody>
          <a:bodyPr/>
          <a:lstStyle/>
          <a:p>
            <a:pPr algn="just">
              <a:buFont typeface="Wingdings" panose="05000000000000000000" pitchFamily="2" charset="2"/>
              <a:buChar char="q"/>
            </a:pPr>
            <a:r>
              <a:rPr lang="en-US" sz="1200" b="1" dirty="0">
                <a:latin typeface="Trebuchet MS" panose="020B0603020202020204" pitchFamily="34" charset="0"/>
              </a:rPr>
              <a:t>As a result of the modernization that can also be felt in the agricultural and food economy</a:t>
            </a:r>
            <a:r>
              <a:rPr lang="en-US" sz="1200" dirty="0">
                <a:latin typeface="Trebuchet MS" panose="020B0603020202020204" pitchFamily="34" charset="0"/>
              </a:rPr>
              <a:t>, today's research, development and innovation activities are expected to open up opportunities that are completely separated from the current production technologies, structures and raw materials.</a:t>
            </a:r>
          </a:p>
          <a:p>
            <a:pPr algn="just">
              <a:buFont typeface="Wingdings" panose="05000000000000000000" pitchFamily="2" charset="2"/>
              <a:buChar char="q"/>
            </a:pPr>
            <a:endParaRPr lang="en-US" sz="1200" dirty="0">
              <a:latin typeface="Trebuchet MS" panose="020B0603020202020204" pitchFamily="34" charset="0"/>
            </a:endParaRPr>
          </a:p>
          <a:p>
            <a:pPr algn="just">
              <a:buFont typeface="Wingdings" panose="05000000000000000000" pitchFamily="2" charset="2"/>
              <a:buChar char="q"/>
            </a:pPr>
            <a:r>
              <a:rPr lang="en-US" sz="1200" dirty="0">
                <a:latin typeface="Trebuchet MS" panose="020B0603020202020204" pitchFamily="34" charset="0"/>
              </a:rPr>
              <a:t>Research and development expenditures in Hungary are currently at a low level compared to other EU member states, which hinders the competitiveness of the agricultural sector.</a:t>
            </a:r>
          </a:p>
          <a:p>
            <a:pPr algn="just">
              <a:buFont typeface="Wingdings" panose="05000000000000000000" pitchFamily="2" charset="2"/>
              <a:buChar char="q"/>
            </a:pPr>
            <a:r>
              <a:rPr lang="en-US" sz="1200" dirty="0">
                <a:latin typeface="Trebuchet MS" panose="020B0603020202020204" pitchFamily="34" charset="0"/>
              </a:rPr>
              <a:t>Not all research institutions have the appropriate research infrastructure, but the lack of researchers and inadequate agricultural training also make the situation worse.</a:t>
            </a:r>
            <a:endParaRPr lang="hu-HU" sz="1200" dirty="0"/>
          </a:p>
        </p:txBody>
      </p:sp>
      <p:sp>
        <p:nvSpPr>
          <p:cNvPr id="5" name="Szöveg helye 4"/>
          <p:cNvSpPr>
            <a:spLocks noGrp="1"/>
          </p:cNvSpPr>
          <p:nvPr>
            <p:ph type="body" sz="quarter" idx="3"/>
          </p:nvPr>
        </p:nvSpPr>
        <p:spPr/>
        <p:txBody>
          <a:bodyPr/>
          <a:lstStyle/>
          <a:p>
            <a:r>
              <a:rPr lang="hu-HU" dirty="0">
                <a:solidFill>
                  <a:schemeClr val="accent3">
                    <a:lumMod val="75000"/>
                  </a:schemeClr>
                </a:solidFill>
                <a:latin typeface="Trebuchet MS" panose="020B0603020202020204" pitchFamily="34" charset="0"/>
              </a:rPr>
              <a:t>T</a:t>
            </a:r>
            <a:r>
              <a:rPr lang="en-US" dirty="0">
                <a:solidFill>
                  <a:schemeClr val="accent3">
                    <a:lumMod val="75000"/>
                  </a:schemeClr>
                </a:solidFill>
                <a:latin typeface="Trebuchet MS" panose="020B0603020202020204" pitchFamily="34" charset="0"/>
              </a:rPr>
              <a:t>asks</a:t>
            </a:r>
            <a:endParaRPr lang="hu-HU" dirty="0">
              <a:solidFill>
                <a:schemeClr val="accent3">
                  <a:lumMod val="75000"/>
                </a:schemeClr>
              </a:solidFill>
              <a:latin typeface="Trebuchet MS" panose="020B0603020202020204" pitchFamily="34" charset="0"/>
            </a:endParaRPr>
          </a:p>
        </p:txBody>
      </p:sp>
      <p:sp>
        <p:nvSpPr>
          <p:cNvPr id="6" name="Tartalom helye 5"/>
          <p:cNvSpPr>
            <a:spLocks noGrp="1"/>
          </p:cNvSpPr>
          <p:nvPr>
            <p:ph sz="quarter" idx="4"/>
          </p:nvPr>
        </p:nvSpPr>
        <p:spPr>
          <a:solidFill>
            <a:schemeClr val="accent3">
              <a:lumMod val="60000"/>
              <a:lumOff val="40000"/>
            </a:schemeClr>
          </a:solidFill>
        </p:spPr>
        <p:txBody>
          <a:bodyPr/>
          <a:lstStyle/>
          <a:p>
            <a:pPr>
              <a:buFont typeface="Wingdings" panose="05000000000000000000" pitchFamily="2" charset="2"/>
              <a:buChar char="Ø"/>
            </a:pPr>
            <a:r>
              <a:rPr lang="en-US" sz="1200" dirty="0">
                <a:latin typeface="Trebuchet MS" panose="020B0603020202020204" pitchFamily="34" charset="0"/>
              </a:rPr>
              <a:t>Research that improves competitiveness and can be implemented with limited financial resources</a:t>
            </a:r>
          </a:p>
          <a:p>
            <a:pPr>
              <a:buFont typeface="Wingdings" panose="05000000000000000000" pitchFamily="2" charset="2"/>
              <a:buChar char="Ø"/>
            </a:pPr>
            <a:r>
              <a:rPr lang="en-US" sz="1200" dirty="0">
                <a:latin typeface="Trebuchet MS" panose="020B0603020202020204" pitchFamily="34" charset="0"/>
              </a:rPr>
              <a:t>Development of research workshops, encouraging cooperation between institutions and professionals</a:t>
            </a:r>
          </a:p>
          <a:p>
            <a:pPr>
              <a:buFont typeface="Wingdings" panose="05000000000000000000" pitchFamily="2" charset="2"/>
              <a:buChar char="Ø"/>
            </a:pPr>
            <a:r>
              <a:rPr lang="en-US" sz="1200" dirty="0">
                <a:latin typeface="Trebuchet MS" panose="020B0603020202020204" pitchFamily="34" charset="0"/>
              </a:rPr>
              <a:t>Genomics - genomic breeding value estimation</a:t>
            </a:r>
          </a:p>
          <a:p>
            <a:pPr>
              <a:buFont typeface="Wingdings" panose="05000000000000000000" pitchFamily="2" charset="2"/>
              <a:buChar char="Ø"/>
            </a:pPr>
            <a:r>
              <a:rPr lang="en-US" sz="1200" dirty="0">
                <a:latin typeface="Trebuchet MS" panose="020B0603020202020204" pitchFamily="34" charset="0"/>
              </a:rPr>
              <a:t>Introducing precision breeding</a:t>
            </a:r>
          </a:p>
          <a:p>
            <a:pPr>
              <a:buFont typeface="Wingdings" panose="05000000000000000000" pitchFamily="2" charset="2"/>
              <a:buChar char="Ø"/>
            </a:pPr>
            <a:r>
              <a:rPr lang="en-US" sz="1200" dirty="0">
                <a:latin typeface="Trebuchet MS" panose="020B0603020202020204" pitchFamily="34" charset="0"/>
              </a:rPr>
              <a:t>Effective implementation of a protein program</a:t>
            </a:r>
          </a:p>
          <a:p>
            <a:pPr>
              <a:buFont typeface="Wingdings" panose="05000000000000000000" pitchFamily="2" charset="2"/>
              <a:buChar char="Ø"/>
            </a:pPr>
            <a:r>
              <a:rPr lang="en-US" sz="1200" dirty="0">
                <a:latin typeface="Trebuchet MS" panose="020B0603020202020204" pitchFamily="34" charset="0"/>
              </a:rPr>
              <a:t>Creation of a lawn action plan and lawn </a:t>
            </a:r>
            <a:r>
              <a:rPr lang="en-US" sz="1200" dirty="0" err="1">
                <a:latin typeface="Trebuchet MS" panose="020B0603020202020204" pitchFamily="34" charset="0"/>
              </a:rPr>
              <a:t>cadastre</a:t>
            </a:r>
            <a:endParaRPr lang="en-US" sz="1200" dirty="0">
              <a:latin typeface="Trebuchet MS" panose="020B0603020202020204" pitchFamily="34" charset="0"/>
            </a:endParaRPr>
          </a:p>
          <a:p>
            <a:pPr>
              <a:buFont typeface="Wingdings" panose="05000000000000000000" pitchFamily="2" charset="2"/>
              <a:buChar char="Ø"/>
            </a:pPr>
            <a:r>
              <a:rPr lang="en-US" sz="1200" dirty="0">
                <a:latin typeface="Trebuchet MS" panose="020B0603020202020204" pitchFamily="34" charset="0"/>
              </a:rPr>
              <a:t>Collection, processing and sharing of good husbandry and animal health practices</a:t>
            </a:r>
          </a:p>
          <a:p>
            <a:pPr>
              <a:buFont typeface="Wingdings" panose="05000000000000000000" pitchFamily="2" charset="2"/>
              <a:buChar char="Ø"/>
            </a:pPr>
            <a:r>
              <a:rPr lang="en-US" sz="1200" dirty="0">
                <a:latin typeface="Trebuchet MS" panose="020B0603020202020204" pitchFamily="34" charset="0"/>
              </a:rPr>
              <a:t>Reduction of ammonia emissions</a:t>
            </a:r>
          </a:p>
          <a:p>
            <a:pPr>
              <a:buFont typeface="Wingdings" panose="05000000000000000000" pitchFamily="2" charset="2"/>
              <a:buChar char="Ø"/>
            </a:pPr>
            <a:r>
              <a:rPr lang="en-US" sz="1200" dirty="0">
                <a:latin typeface="Trebuchet MS" panose="020B0603020202020204" pitchFamily="34" charset="0"/>
              </a:rPr>
              <a:t>Antimicrobial resistance research</a:t>
            </a:r>
            <a:endParaRPr lang="hu-HU" sz="1200" dirty="0">
              <a:latin typeface="Trebuchet MS" panose="020B0603020202020204" pitchFamily="34" charset="0"/>
            </a:endParaRPr>
          </a:p>
        </p:txBody>
      </p:sp>
    </p:spTree>
    <p:extLst>
      <p:ext uri="{BB962C8B-B14F-4D97-AF65-F5344CB8AC3E}">
        <p14:creationId xmlns:p14="http://schemas.microsoft.com/office/powerpoint/2010/main" val="200083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3200" b="1" dirty="0">
                <a:solidFill>
                  <a:schemeClr val="accent3">
                    <a:lumMod val="50000"/>
                  </a:schemeClr>
                </a:solidFill>
                <a:latin typeface="Trebuchet MS" panose="020B0603020202020204" pitchFamily="34" charset="0"/>
              </a:rPr>
              <a:t>Market access measures</a:t>
            </a:r>
            <a:endParaRPr lang="hu-HU" sz="3200" b="1" dirty="0">
              <a:solidFill>
                <a:schemeClr val="accent3">
                  <a:lumMod val="50000"/>
                </a:schemeClr>
              </a:solidFill>
              <a:latin typeface="Trebuchet MS" panose="020B0603020202020204" pitchFamily="34" charset="0"/>
            </a:endParaRPr>
          </a:p>
        </p:txBody>
      </p:sp>
      <p:sp>
        <p:nvSpPr>
          <p:cNvPr id="4" name="Tartalom helye 3"/>
          <p:cNvSpPr>
            <a:spLocks noGrp="1"/>
          </p:cNvSpPr>
          <p:nvPr>
            <p:ph sz="half" idx="2"/>
          </p:nvPr>
        </p:nvSpPr>
        <p:spPr>
          <a:xfrm>
            <a:off x="251520" y="1631156"/>
            <a:ext cx="2016224" cy="2963466"/>
          </a:xfrm>
        </p:spPr>
        <p:style>
          <a:lnRef idx="2">
            <a:schemeClr val="accent2"/>
          </a:lnRef>
          <a:fillRef idx="1">
            <a:schemeClr val="lt1"/>
          </a:fillRef>
          <a:effectRef idx="0">
            <a:schemeClr val="accent2"/>
          </a:effectRef>
          <a:fontRef idx="minor">
            <a:schemeClr val="dk1"/>
          </a:fontRef>
        </p:style>
        <p:txBody>
          <a:bodyPr anchor="ctr"/>
          <a:lstStyle/>
          <a:p>
            <a:pPr marL="0" indent="0" algn="ctr">
              <a:spcBef>
                <a:spcPts val="600"/>
              </a:spcBef>
              <a:spcAft>
                <a:spcPts val="600"/>
              </a:spcAft>
              <a:buNone/>
            </a:pPr>
            <a:r>
              <a:rPr lang="en-US" sz="1400" i="1" dirty="0">
                <a:solidFill>
                  <a:srgbClr val="C00000"/>
                </a:solidFill>
                <a:latin typeface="Trebuchet MS" panose="020B0603020202020204" pitchFamily="34" charset="0"/>
              </a:rPr>
              <a:t>Successful animal husbandry cannot be imagined without well-structured and implemented marketing programs, which, in addition to advertising the products produced during the production of goods, also facilitate the access of breeding animals to the market</a:t>
            </a:r>
            <a:r>
              <a:rPr lang="hu-HU" sz="1400" i="1" dirty="0">
                <a:solidFill>
                  <a:srgbClr val="C00000"/>
                </a:solidFill>
                <a:latin typeface="Trebuchet MS" panose="020B0603020202020204" pitchFamily="34" charset="0"/>
              </a:rPr>
              <a:t>.</a:t>
            </a:r>
            <a:endParaRPr lang="hu-HU" sz="1800" dirty="0">
              <a:solidFill>
                <a:srgbClr val="C00000"/>
              </a:solidFill>
              <a:latin typeface="Trebuchet MS" panose="020B0603020202020204" pitchFamily="34" charset="0"/>
            </a:endParaRPr>
          </a:p>
        </p:txBody>
      </p:sp>
      <p:sp>
        <p:nvSpPr>
          <p:cNvPr id="5" name="Szöveg helye 4"/>
          <p:cNvSpPr>
            <a:spLocks noGrp="1"/>
          </p:cNvSpPr>
          <p:nvPr>
            <p:ph type="body" sz="quarter" idx="3"/>
          </p:nvPr>
        </p:nvSpPr>
        <p:spPr>
          <a:xfrm>
            <a:off x="4283968" y="987574"/>
            <a:ext cx="4041775" cy="479822"/>
          </a:xfrm>
        </p:spPr>
        <p:txBody>
          <a:bodyPr/>
          <a:lstStyle/>
          <a:p>
            <a:r>
              <a:rPr lang="hu-HU" dirty="0">
                <a:solidFill>
                  <a:schemeClr val="accent3">
                    <a:lumMod val="50000"/>
                  </a:schemeClr>
                </a:solidFill>
                <a:latin typeface="Trebuchet MS" panose="020B0603020202020204" pitchFamily="34" charset="0"/>
              </a:rPr>
              <a:t>T</a:t>
            </a:r>
            <a:r>
              <a:rPr lang="en-US" dirty="0">
                <a:solidFill>
                  <a:schemeClr val="accent3">
                    <a:lumMod val="50000"/>
                  </a:schemeClr>
                </a:solidFill>
                <a:latin typeface="Trebuchet MS" panose="020B0603020202020204" pitchFamily="34" charset="0"/>
              </a:rPr>
              <a:t>asks</a:t>
            </a:r>
            <a:endParaRPr lang="hu-HU" dirty="0">
              <a:solidFill>
                <a:schemeClr val="accent3">
                  <a:lumMod val="50000"/>
                </a:schemeClr>
              </a:solidFill>
              <a:latin typeface="Trebuchet MS" panose="020B0603020202020204" pitchFamily="34" charset="0"/>
            </a:endParaRPr>
          </a:p>
        </p:txBody>
      </p:sp>
      <p:sp>
        <p:nvSpPr>
          <p:cNvPr id="6" name="Tartalom helye 5"/>
          <p:cNvSpPr>
            <a:spLocks noGrp="1"/>
          </p:cNvSpPr>
          <p:nvPr>
            <p:ph sz="quarter" idx="4"/>
          </p:nvPr>
        </p:nvSpPr>
        <p:spPr>
          <a:xfrm>
            <a:off x="2627784" y="1631156"/>
            <a:ext cx="6059023" cy="2963466"/>
          </a:xfrm>
          <a:solidFill>
            <a:schemeClr val="accent3">
              <a:lumMod val="60000"/>
              <a:lumOff val="40000"/>
            </a:schemeClr>
          </a:solidFill>
        </p:spPr>
        <p:txBody>
          <a:bodyPr/>
          <a:lstStyle/>
          <a:p>
            <a:pPr>
              <a:spcBef>
                <a:spcPts val="600"/>
              </a:spcBef>
              <a:buFont typeface="Wingdings" panose="05000000000000000000" pitchFamily="2" charset="2"/>
              <a:buChar char="Ø"/>
            </a:pPr>
            <a:r>
              <a:rPr lang="en-US" sz="1600" dirty="0">
                <a:latin typeface="Trebuchet MS" panose="020B0603020202020204" pitchFamily="34" charset="0"/>
              </a:rPr>
              <a:t>Coordination of agricultural marketing activities</a:t>
            </a:r>
          </a:p>
          <a:p>
            <a:pPr>
              <a:spcBef>
                <a:spcPts val="600"/>
              </a:spcBef>
              <a:buFont typeface="Wingdings" panose="05000000000000000000" pitchFamily="2" charset="2"/>
              <a:buChar char="Ø"/>
            </a:pPr>
            <a:r>
              <a:rPr lang="en-US" sz="1600" dirty="0">
                <a:latin typeface="Trebuchet MS" panose="020B0603020202020204" pitchFamily="34" charset="0"/>
              </a:rPr>
              <a:t>Launching market research and marketing programs to help farm animals and animal products reach the market</a:t>
            </a:r>
          </a:p>
          <a:p>
            <a:pPr>
              <a:spcBef>
                <a:spcPts val="600"/>
              </a:spcBef>
              <a:buFont typeface="Wingdings" panose="05000000000000000000" pitchFamily="2" charset="2"/>
              <a:buChar char="Ø"/>
            </a:pPr>
            <a:r>
              <a:rPr lang="en-US" sz="1600" dirty="0">
                <a:latin typeface="Trebuchet MS" panose="020B0603020202020204" pitchFamily="34" charset="0"/>
              </a:rPr>
              <a:t>Targeted support for breeding animal exhibitions</a:t>
            </a:r>
          </a:p>
          <a:p>
            <a:pPr>
              <a:spcBef>
                <a:spcPts val="600"/>
              </a:spcBef>
              <a:buFont typeface="Wingdings" panose="05000000000000000000" pitchFamily="2" charset="2"/>
              <a:buChar char="Ø"/>
            </a:pPr>
            <a:r>
              <a:rPr lang="en-US" sz="1600" dirty="0">
                <a:latin typeface="Trebuchet MS" panose="020B0603020202020204" pitchFamily="34" charset="0"/>
              </a:rPr>
              <a:t>Transformation of OMÉK into a profession-focused event</a:t>
            </a:r>
          </a:p>
          <a:p>
            <a:pPr>
              <a:spcBef>
                <a:spcPts val="600"/>
              </a:spcBef>
              <a:buFont typeface="Wingdings" panose="05000000000000000000" pitchFamily="2" charset="2"/>
              <a:buChar char="Ø"/>
            </a:pPr>
            <a:r>
              <a:rPr lang="en-US" sz="1600" dirty="0">
                <a:latin typeface="Trebuchet MS" panose="020B0603020202020204" pitchFamily="34" charset="0"/>
              </a:rPr>
              <a:t>Preparing companies for market activity, including foreign market activity (market information, product training, financing)</a:t>
            </a:r>
          </a:p>
          <a:p>
            <a:pPr>
              <a:spcBef>
                <a:spcPts val="600"/>
              </a:spcBef>
              <a:buFont typeface="Wingdings" panose="05000000000000000000" pitchFamily="2" charset="2"/>
              <a:buChar char="Ø"/>
            </a:pPr>
            <a:r>
              <a:rPr lang="en-US" sz="1600" dirty="0">
                <a:latin typeface="Trebuchet MS" panose="020B0603020202020204" pitchFamily="34" charset="0"/>
              </a:rPr>
              <a:t>Development of a support system for financing PR and marketing costs</a:t>
            </a:r>
            <a:r>
              <a:rPr lang="hu-HU" sz="1600" dirty="0">
                <a:latin typeface="Trebuchet MS" panose="020B0603020202020204" pitchFamily="34" charset="0"/>
              </a:rPr>
              <a:t> </a:t>
            </a:r>
          </a:p>
          <a:p>
            <a:endParaRPr lang="hu-HU" sz="1100" dirty="0"/>
          </a:p>
        </p:txBody>
      </p:sp>
    </p:spTree>
    <p:extLst>
      <p:ext uri="{BB962C8B-B14F-4D97-AF65-F5344CB8AC3E}">
        <p14:creationId xmlns:p14="http://schemas.microsoft.com/office/powerpoint/2010/main" val="222586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3200" dirty="0">
                <a:solidFill>
                  <a:schemeClr val="accent3">
                    <a:lumMod val="50000"/>
                  </a:schemeClr>
                </a:solidFill>
                <a:latin typeface="Trebuchet MS" panose="020B0603020202020204" pitchFamily="34" charset="0"/>
              </a:rPr>
              <a:t>Animal health status</a:t>
            </a:r>
            <a:br>
              <a:rPr lang="hu-HU" sz="3200" dirty="0">
                <a:solidFill>
                  <a:schemeClr val="accent3">
                    <a:lumMod val="50000"/>
                  </a:schemeClr>
                </a:solidFill>
                <a:latin typeface="Trebuchet MS" panose="020B0603020202020204" pitchFamily="34" charset="0"/>
              </a:rPr>
            </a:br>
            <a:endParaRPr lang="hu-HU" sz="3200" dirty="0">
              <a:solidFill>
                <a:schemeClr val="accent3">
                  <a:lumMod val="50000"/>
                </a:schemeClr>
              </a:solidFill>
              <a:latin typeface="Trebuchet MS" panose="020B0603020202020204" pitchFamily="34" charset="0"/>
            </a:endParaRPr>
          </a:p>
        </p:txBody>
      </p:sp>
      <p:sp>
        <p:nvSpPr>
          <p:cNvPr id="3" name="Szöveg helye 2"/>
          <p:cNvSpPr>
            <a:spLocks noGrp="1"/>
          </p:cNvSpPr>
          <p:nvPr>
            <p:ph type="body" idx="1"/>
          </p:nvPr>
        </p:nvSpPr>
        <p:spPr/>
        <p:txBody>
          <a:bodyPr/>
          <a:lstStyle/>
          <a:p>
            <a:r>
              <a:rPr lang="en-US" dirty="0">
                <a:solidFill>
                  <a:schemeClr val="accent6">
                    <a:lumMod val="75000"/>
                  </a:schemeClr>
                </a:solidFill>
                <a:latin typeface="Trebuchet MS" panose="020B0603020202020204" pitchFamily="34" charset="0"/>
              </a:rPr>
              <a:t>Importance</a:t>
            </a:r>
            <a:endParaRPr lang="hu-HU" dirty="0">
              <a:solidFill>
                <a:schemeClr val="accent6">
                  <a:lumMod val="75000"/>
                </a:schemeClr>
              </a:solidFill>
              <a:latin typeface="Trebuchet MS" panose="020B0603020202020204" pitchFamily="34" charset="0"/>
            </a:endParaRPr>
          </a:p>
        </p:txBody>
      </p:sp>
      <p:sp>
        <p:nvSpPr>
          <p:cNvPr id="4" name="Tartalom helye 3"/>
          <p:cNvSpPr>
            <a:spLocks noGrp="1"/>
          </p:cNvSpPr>
          <p:nvPr>
            <p:ph sz="half" idx="2"/>
          </p:nvPr>
        </p:nvSpPr>
        <p:spPr>
          <a:xfrm>
            <a:off x="179512" y="1631156"/>
            <a:ext cx="4317876" cy="2963466"/>
          </a:xfrm>
        </p:spPr>
        <p:style>
          <a:lnRef idx="2">
            <a:schemeClr val="accent2"/>
          </a:lnRef>
          <a:fillRef idx="1">
            <a:schemeClr val="lt1"/>
          </a:fillRef>
          <a:effectRef idx="0">
            <a:schemeClr val="accent2"/>
          </a:effectRef>
          <a:fontRef idx="minor">
            <a:schemeClr val="dk1"/>
          </a:fontRef>
        </p:style>
        <p:txBody>
          <a:bodyPr/>
          <a:lstStyle/>
          <a:p>
            <a:r>
              <a:rPr lang="en-US" sz="1400" dirty="0">
                <a:latin typeface="Trebuchet MS" panose="020B0603020202020204" pitchFamily="34" charset="0"/>
              </a:rPr>
              <a:t>Improving the animal health status of livestock is one of the key issues of our competitiveness.</a:t>
            </a:r>
          </a:p>
          <a:p>
            <a:r>
              <a:rPr lang="en-US" sz="1400" dirty="0">
                <a:latin typeface="Trebuchet MS" panose="020B0603020202020204" pitchFamily="34" charset="0"/>
              </a:rPr>
              <a:t>The subclinical presence of diseases significantly impairs the efficiency of production, which causes considerable economic damage to livestock keepers.</a:t>
            </a:r>
          </a:p>
          <a:p>
            <a:r>
              <a:rPr lang="en-US" sz="1400" dirty="0">
                <a:latin typeface="Trebuchet MS" panose="020B0603020202020204" pitchFamily="34" charset="0"/>
              </a:rPr>
              <a:t>In order to prevent diseases, improve animal health status and increase animal welfare, steps must be taken at the sector level.</a:t>
            </a:r>
          </a:p>
          <a:p>
            <a:r>
              <a:rPr lang="en-US" sz="1400" dirty="0">
                <a:latin typeface="Trebuchet MS" panose="020B0603020202020204" pitchFamily="34" charset="0"/>
              </a:rPr>
              <a:t>These measures are also important for the purpose of increasing the recognition of Hungarian livestock breeding and domestic consumption</a:t>
            </a:r>
            <a:endParaRPr lang="hu-HU" sz="1400" dirty="0">
              <a:latin typeface="Trebuchet MS" panose="020B0603020202020204" pitchFamily="34" charset="0"/>
            </a:endParaRPr>
          </a:p>
        </p:txBody>
      </p:sp>
      <p:sp>
        <p:nvSpPr>
          <p:cNvPr id="5" name="Szöveg helye 4"/>
          <p:cNvSpPr>
            <a:spLocks noGrp="1"/>
          </p:cNvSpPr>
          <p:nvPr>
            <p:ph type="body" sz="quarter" idx="3"/>
          </p:nvPr>
        </p:nvSpPr>
        <p:spPr/>
        <p:txBody>
          <a:bodyPr/>
          <a:lstStyle/>
          <a:p>
            <a:r>
              <a:rPr lang="hu-HU" dirty="0">
                <a:solidFill>
                  <a:schemeClr val="accent3">
                    <a:lumMod val="50000"/>
                  </a:schemeClr>
                </a:solidFill>
                <a:latin typeface="Trebuchet MS" panose="020B0603020202020204" pitchFamily="34" charset="0"/>
              </a:rPr>
              <a:t>T</a:t>
            </a:r>
            <a:r>
              <a:rPr lang="en-US" dirty="0">
                <a:solidFill>
                  <a:schemeClr val="accent3">
                    <a:lumMod val="50000"/>
                  </a:schemeClr>
                </a:solidFill>
                <a:latin typeface="Trebuchet MS" panose="020B0603020202020204" pitchFamily="34" charset="0"/>
              </a:rPr>
              <a:t>asks</a:t>
            </a:r>
            <a:endParaRPr lang="hu-HU" dirty="0">
              <a:solidFill>
                <a:schemeClr val="accent3">
                  <a:lumMod val="50000"/>
                </a:schemeClr>
              </a:solidFill>
              <a:latin typeface="Trebuchet MS" panose="020B0603020202020204" pitchFamily="34" charset="0"/>
            </a:endParaRPr>
          </a:p>
        </p:txBody>
      </p:sp>
      <p:sp>
        <p:nvSpPr>
          <p:cNvPr id="6" name="Tartalom helye 5"/>
          <p:cNvSpPr>
            <a:spLocks noGrp="1"/>
          </p:cNvSpPr>
          <p:nvPr>
            <p:ph sz="quarter" idx="4"/>
          </p:nvPr>
        </p:nvSpPr>
        <p:spPr>
          <a:xfrm>
            <a:off x="4645031" y="1631156"/>
            <a:ext cx="4175441" cy="2963466"/>
          </a:xfrm>
        </p:spPr>
        <p:style>
          <a:lnRef idx="2">
            <a:schemeClr val="accent3"/>
          </a:lnRef>
          <a:fillRef idx="1">
            <a:schemeClr val="lt1"/>
          </a:fillRef>
          <a:effectRef idx="0">
            <a:schemeClr val="accent3"/>
          </a:effectRef>
          <a:fontRef idx="minor">
            <a:schemeClr val="dk1"/>
          </a:fontRef>
        </p:style>
        <p:txBody>
          <a:bodyPr/>
          <a:lstStyle/>
          <a:p>
            <a:pPr>
              <a:buFont typeface="Wingdings" panose="05000000000000000000" pitchFamily="2" charset="2"/>
              <a:buChar char="Ø"/>
            </a:pPr>
            <a:r>
              <a:rPr lang="en-US" sz="1200" dirty="0">
                <a:latin typeface="Trebuchet MS" panose="020B0603020202020204" pitchFamily="34" charset="0"/>
              </a:rPr>
              <a:t>Good animal husbandry, animal health and epidemic prevention practices</a:t>
            </a:r>
          </a:p>
          <a:p>
            <a:pPr>
              <a:buFont typeface="Wingdings" panose="05000000000000000000" pitchFamily="2" charset="2"/>
              <a:buChar char="Ø"/>
            </a:pPr>
            <a:r>
              <a:rPr lang="en-US" sz="1200" dirty="0">
                <a:latin typeface="Trebuchet MS" panose="020B0603020202020204" pitchFamily="34" charset="0"/>
              </a:rPr>
              <a:t>Priority protection against recurrent and highly damaging animal diseases (ASP, bird flu)</a:t>
            </a:r>
          </a:p>
          <a:p>
            <a:pPr>
              <a:buFont typeface="Wingdings" panose="05000000000000000000" pitchFamily="2" charset="2"/>
              <a:buChar char="Ø"/>
            </a:pPr>
            <a:r>
              <a:rPr lang="en-US" sz="1200" dirty="0">
                <a:latin typeface="Trebuchet MS" panose="020B0603020202020204" pitchFamily="34" charset="0"/>
              </a:rPr>
              <a:t>Confirmed reorganization of the official veterinary service</a:t>
            </a:r>
          </a:p>
          <a:p>
            <a:pPr>
              <a:buFont typeface="Wingdings" panose="05000000000000000000" pitchFamily="2" charset="2"/>
              <a:buChar char="Ø"/>
            </a:pPr>
            <a:r>
              <a:rPr lang="en-US" sz="1200" dirty="0">
                <a:latin typeface="Trebuchet MS" panose="020B0603020202020204" pitchFamily="34" charset="0"/>
              </a:rPr>
              <a:t>Review and completion of ongoing exemption programs (PRRS, IBR, leukosis, brucellosis, etc.), maintenance, initiation of new ones</a:t>
            </a:r>
          </a:p>
          <a:p>
            <a:pPr>
              <a:buFont typeface="Wingdings" panose="05000000000000000000" pitchFamily="2" charset="2"/>
              <a:buChar char="Ø"/>
            </a:pPr>
            <a:r>
              <a:rPr lang="en-US" sz="1200" dirty="0">
                <a:latin typeface="Trebuchet MS" panose="020B0603020202020204" pitchFamily="34" charset="0"/>
              </a:rPr>
              <a:t>Continuous publication of animal health requirements, activities and results to farmers and consumers in order to strengthen trust.</a:t>
            </a:r>
          </a:p>
          <a:p>
            <a:pPr>
              <a:buFont typeface="Wingdings" panose="05000000000000000000" pitchFamily="2" charset="2"/>
              <a:buChar char="Ø"/>
            </a:pPr>
            <a:r>
              <a:rPr lang="en-US" sz="1200" dirty="0">
                <a:latin typeface="Trebuchet MS" panose="020B0603020202020204" pitchFamily="34" charset="0"/>
              </a:rPr>
              <a:t>Humans (consumers) as a vector of some animal diseases: awareness and prevention</a:t>
            </a:r>
            <a:endParaRPr lang="hu-HU" sz="1200" dirty="0">
              <a:latin typeface="Trebuchet MS" panose="020B0603020202020204" pitchFamily="34" charset="0"/>
            </a:endParaRPr>
          </a:p>
        </p:txBody>
      </p:sp>
    </p:spTree>
    <p:extLst>
      <p:ext uri="{BB962C8B-B14F-4D97-AF65-F5344CB8AC3E}">
        <p14:creationId xmlns:p14="http://schemas.microsoft.com/office/powerpoint/2010/main" val="170303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3200" b="1" dirty="0">
                <a:solidFill>
                  <a:schemeClr val="accent3">
                    <a:lumMod val="50000"/>
                  </a:schemeClr>
                </a:solidFill>
                <a:latin typeface="Trebuchet MS" panose="020B0603020202020204" pitchFamily="34" charset="0"/>
              </a:rPr>
              <a:t>Policy of subsidy</a:t>
            </a:r>
            <a:endParaRPr lang="hu-HU" sz="3200" b="1" dirty="0">
              <a:solidFill>
                <a:schemeClr val="accent3">
                  <a:lumMod val="50000"/>
                </a:schemeClr>
              </a:solidFill>
              <a:latin typeface="Trebuchet MS" panose="020B0603020202020204" pitchFamily="34" charset="0"/>
            </a:endParaRPr>
          </a:p>
        </p:txBody>
      </p:sp>
      <p:sp>
        <p:nvSpPr>
          <p:cNvPr id="3" name="Szöveg helye 2"/>
          <p:cNvSpPr>
            <a:spLocks noGrp="1"/>
          </p:cNvSpPr>
          <p:nvPr>
            <p:ph type="body" idx="1"/>
          </p:nvPr>
        </p:nvSpPr>
        <p:spPr>
          <a:xfrm>
            <a:off x="179512" y="915566"/>
            <a:ext cx="4317876" cy="1008111"/>
          </a:xfrm>
        </p:spPr>
        <p:style>
          <a:lnRef idx="2">
            <a:schemeClr val="accent2"/>
          </a:lnRef>
          <a:fillRef idx="1">
            <a:schemeClr val="lt1"/>
          </a:fillRef>
          <a:effectRef idx="0">
            <a:schemeClr val="accent2"/>
          </a:effectRef>
          <a:fontRef idx="minor">
            <a:schemeClr val="dk1"/>
          </a:fontRef>
        </p:style>
        <p:txBody>
          <a:bodyPr/>
          <a:lstStyle/>
          <a:p>
            <a:r>
              <a:rPr lang="en-US" sz="1200" dirty="0"/>
              <a:t>In the current support structure, without EU funds, three-quarters of domestic farmers would be unprofitable. In the future, it is necessary to move away from this state so that these resources are used by producers to improve their competitiveness instead of survival</a:t>
            </a:r>
            <a:r>
              <a:rPr lang="hu-HU" sz="1200" dirty="0"/>
              <a:t>.</a:t>
            </a:r>
          </a:p>
        </p:txBody>
      </p:sp>
      <p:sp>
        <p:nvSpPr>
          <p:cNvPr id="4" name="Tartalom helye 3"/>
          <p:cNvSpPr>
            <a:spLocks noGrp="1"/>
          </p:cNvSpPr>
          <p:nvPr>
            <p:ph sz="half" idx="2"/>
          </p:nvPr>
        </p:nvSpPr>
        <p:spPr>
          <a:xfrm>
            <a:off x="179512" y="2067694"/>
            <a:ext cx="4317876" cy="2454920"/>
          </a:xfrm>
        </p:spPr>
        <p:txBody>
          <a:bodyPr/>
          <a:lstStyle/>
          <a:p>
            <a:pPr>
              <a:buFont typeface="Wingdings" panose="05000000000000000000" pitchFamily="2" charset="2"/>
              <a:buChar char="Ø"/>
            </a:pPr>
            <a:r>
              <a:rPr lang="en-US" sz="1300" b="1" dirty="0"/>
              <a:t>Providing high-level national resources to animal breeders.</a:t>
            </a:r>
          </a:p>
          <a:p>
            <a:pPr>
              <a:buFont typeface="Wingdings" panose="05000000000000000000" pitchFamily="2" charset="2"/>
              <a:buChar char="Ø"/>
            </a:pPr>
            <a:r>
              <a:rPr lang="en-US" sz="1300" dirty="0"/>
              <a:t>The possibility of subsidizing the poultry and pig sectors must be reconsidered and resolved.</a:t>
            </a:r>
          </a:p>
          <a:p>
            <a:pPr>
              <a:buFont typeface="Wingdings" panose="05000000000000000000" pitchFamily="2" charset="2"/>
              <a:buChar char="Ø"/>
            </a:pPr>
            <a:r>
              <a:rPr lang="en-US" sz="1300" b="1" dirty="0"/>
              <a:t>Continuation of investment subsidies</a:t>
            </a:r>
            <a:r>
              <a:rPr lang="en-US" sz="1300" dirty="0"/>
              <a:t>, paying special attention to developments that promote and encourage the use of technologies and husbandry methods that increase animal welfare and reduce environmental impact.</a:t>
            </a:r>
          </a:p>
          <a:p>
            <a:pPr>
              <a:buFont typeface="Wingdings" panose="05000000000000000000" pitchFamily="2" charset="2"/>
              <a:buChar char="Ø"/>
            </a:pPr>
            <a:r>
              <a:rPr lang="en-US" sz="1300" dirty="0"/>
              <a:t>Priority national co-financing of rural development </a:t>
            </a:r>
            <a:r>
              <a:rPr lang="en-US" sz="1300" b="1" dirty="0"/>
              <a:t>subsidies is a huge opportunity that must be exploited</a:t>
            </a:r>
            <a:endParaRPr lang="hu-HU" sz="1300" b="1" dirty="0"/>
          </a:p>
        </p:txBody>
      </p:sp>
      <p:sp>
        <p:nvSpPr>
          <p:cNvPr id="5" name="Szöveg helye 4"/>
          <p:cNvSpPr>
            <a:spLocks noGrp="1"/>
          </p:cNvSpPr>
          <p:nvPr>
            <p:ph type="body" sz="quarter" idx="3"/>
          </p:nvPr>
        </p:nvSpPr>
        <p:spPr>
          <a:xfrm>
            <a:off x="4645031" y="915566"/>
            <a:ext cx="4247449" cy="1008111"/>
          </a:xfrm>
        </p:spPr>
        <p:style>
          <a:lnRef idx="2">
            <a:schemeClr val="accent6"/>
          </a:lnRef>
          <a:fillRef idx="1">
            <a:schemeClr val="lt1"/>
          </a:fillRef>
          <a:effectRef idx="0">
            <a:schemeClr val="accent6"/>
          </a:effectRef>
          <a:fontRef idx="minor">
            <a:schemeClr val="dk1"/>
          </a:fontRef>
        </p:style>
        <p:txBody>
          <a:bodyPr/>
          <a:lstStyle/>
          <a:p>
            <a:r>
              <a:rPr lang="en-US" sz="1200" dirty="0"/>
              <a:t>Instead of a quantitative approach, a qualitative approach should be enforced in the support policy. The way to do this is e.g. separation of animal-based subsidies into basic subsidies for commodity producers and advanced subsidies for livestock producers</a:t>
            </a:r>
            <a:r>
              <a:rPr lang="hu-HU" sz="1200" dirty="0"/>
              <a:t>.</a:t>
            </a:r>
          </a:p>
        </p:txBody>
      </p:sp>
      <p:sp>
        <p:nvSpPr>
          <p:cNvPr id="6" name="Tartalom helye 5"/>
          <p:cNvSpPr>
            <a:spLocks noGrp="1"/>
          </p:cNvSpPr>
          <p:nvPr>
            <p:ph sz="quarter" idx="4"/>
          </p:nvPr>
        </p:nvSpPr>
        <p:spPr>
          <a:xfrm>
            <a:off x="4645025" y="2067694"/>
            <a:ext cx="4247449" cy="2454919"/>
          </a:xfrm>
        </p:spPr>
        <p:txBody>
          <a:bodyPr/>
          <a:lstStyle/>
          <a:p>
            <a:pPr>
              <a:buFont typeface="Wingdings" panose="05000000000000000000" pitchFamily="2" charset="2"/>
              <a:buChar char="Ø"/>
            </a:pPr>
            <a:r>
              <a:rPr lang="en-US" sz="1200" b="1" dirty="0"/>
              <a:t>Encouraging investments in the manufacturing industry </a:t>
            </a:r>
            <a:r>
              <a:rPr lang="en-US" sz="1200" dirty="0"/>
              <a:t>(also with additional resources) in order to produce domestic products to the highest possible degree of processing (even ready-to-use and convenience products).</a:t>
            </a:r>
          </a:p>
          <a:p>
            <a:pPr>
              <a:buFont typeface="Wingdings" panose="05000000000000000000" pitchFamily="2" charset="2"/>
              <a:buChar char="Ø"/>
            </a:pPr>
            <a:r>
              <a:rPr lang="en-US" sz="1200" dirty="0"/>
              <a:t>In order to produce marketable products, </a:t>
            </a:r>
            <a:r>
              <a:rPr lang="en-US" sz="1200" b="1" dirty="0"/>
              <a:t>market research </a:t>
            </a:r>
            <a:r>
              <a:rPr lang="en-US" sz="1200" dirty="0"/>
              <a:t>related to market access measures is important.</a:t>
            </a:r>
          </a:p>
          <a:p>
            <a:pPr>
              <a:buFont typeface="Wingdings" panose="05000000000000000000" pitchFamily="2" charset="2"/>
              <a:buChar char="Ø"/>
            </a:pPr>
            <a:r>
              <a:rPr lang="en-US" sz="1200" dirty="0"/>
              <a:t>Supporting young farmers and the</a:t>
            </a:r>
            <a:r>
              <a:rPr lang="en-US" sz="1200" b="1" dirty="0"/>
              <a:t> generational change </a:t>
            </a:r>
            <a:r>
              <a:rPr lang="en-US" sz="1200" dirty="0"/>
              <a:t>remains of paramount importance</a:t>
            </a:r>
          </a:p>
          <a:p>
            <a:pPr>
              <a:buFont typeface="Wingdings" panose="05000000000000000000" pitchFamily="2" charset="2"/>
              <a:buChar char="Ø"/>
            </a:pPr>
            <a:r>
              <a:rPr lang="en-US" sz="1200" b="1" dirty="0"/>
              <a:t>Creating a regulatory environment aimed at speeding up the assessment of Rural Development </a:t>
            </a:r>
            <a:r>
              <a:rPr lang="en-US" sz="1200" b="1" dirty="0" err="1"/>
              <a:t>Tenrers</a:t>
            </a:r>
            <a:r>
              <a:rPr lang="en-US" sz="1200" b="1" dirty="0"/>
              <a:t> applications and bank loans.</a:t>
            </a:r>
            <a:r>
              <a:rPr lang="en-US" sz="1200" dirty="0"/>
              <a:t> (The long evaluation times also mean serious uncertainty and financing problems for some actors.)</a:t>
            </a:r>
            <a:endParaRPr lang="hu-HU" sz="1200" dirty="0"/>
          </a:p>
        </p:txBody>
      </p:sp>
    </p:spTree>
    <p:extLst>
      <p:ext uri="{BB962C8B-B14F-4D97-AF65-F5344CB8AC3E}">
        <p14:creationId xmlns:p14="http://schemas.microsoft.com/office/powerpoint/2010/main" val="376978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200" b="1" dirty="0">
                <a:solidFill>
                  <a:schemeClr val="accent3">
                    <a:lumMod val="50000"/>
                  </a:schemeClr>
                </a:solidFill>
                <a:latin typeface="Trebuchet MS" panose="020B0603020202020204" pitchFamily="34" charset="0"/>
              </a:rPr>
              <a:t>Adequate regulatory environment</a:t>
            </a:r>
          </a:p>
        </p:txBody>
      </p:sp>
      <p:sp>
        <p:nvSpPr>
          <p:cNvPr id="3" name="Szöveg helye 2"/>
          <p:cNvSpPr>
            <a:spLocks noGrp="1"/>
          </p:cNvSpPr>
          <p:nvPr>
            <p:ph type="body" idx="1"/>
          </p:nvPr>
        </p:nvSpPr>
        <p:spPr/>
        <p:style>
          <a:lnRef idx="2">
            <a:schemeClr val="accent3"/>
          </a:lnRef>
          <a:fillRef idx="1">
            <a:schemeClr val="lt1"/>
          </a:fillRef>
          <a:effectRef idx="0">
            <a:schemeClr val="accent3"/>
          </a:effectRef>
          <a:fontRef idx="minor">
            <a:schemeClr val="dk1"/>
          </a:fontRef>
        </p:style>
        <p:txBody>
          <a:bodyPr/>
          <a:lstStyle/>
          <a:p>
            <a:r>
              <a:rPr lang="en-US" dirty="0">
                <a:latin typeface="Trebuchet MS" panose="020B0603020202020204" pitchFamily="34" charset="0"/>
              </a:rPr>
              <a:t>Taxation</a:t>
            </a:r>
            <a:endParaRPr lang="hu-HU" dirty="0">
              <a:latin typeface="Trebuchet MS" panose="020B0603020202020204" pitchFamily="34" charset="0"/>
            </a:endParaRPr>
          </a:p>
        </p:txBody>
      </p:sp>
      <p:sp>
        <p:nvSpPr>
          <p:cNvPr id="4" name="Tartalom helye 3"/>
          <p:cNvSpPr>
            <a:spLocks noGrp="1"/>
          </p:cNvSpPr>
          <p:nvPr>
            <p:ph sz="half" idx="2"/>
          </p:nvPr>
        </p:nvSpPr>
        <p:spPr>
          <a:xfrm>
            <a:off x="323528" y="1631156"/>
            <a:ext cx="4173860" cy="2963466"/>
          </a:xfrm>
        </p:spPr>
        <p:txBody>
          <a:bodyPr/>
          <a:lstStyle/>
          <a:p>
            <a:pPr>
              <a:buFont typeface="Wingdings" panose="05000000000000000000" pitchFamily="2" charset="2"/>
              <a:buChar char="Ø"/>
            </a:pPr>
            <a:endParaRPr lang="hu-HU" sz="1200" dirty="0">
              <a:latin typeface="Trebuchet MS" panose="020B0603020202020204" pitchFamily="34" charset="0"/>
            </a:endParaRPr>
          </a:p>
          <a:p>
            <a:pPr>
              <a:buFont typeface="Wingdings" panose="05000000000000000000" pitchFamily="2" charset="2"/>
              <a:buChar char="Ø"/>
            </a:pPr>
            <a:r>
              <a:rPr lang="en-US" sz="1400" dirty="0">
                <a:latin typeface="Trebuchet MS" panose="020B0603020202020204" pitchFamily="34" charset="0"/>
              </a:rPr>
              <a:t>Maintaining the state's assumption of official fees affecting animal breeders and the processing industry.</a:t>
            </a:r>
          </a:p>
          <a:p>
            <a:pPr>
              <a:buFont typeface="Wingdings" panose="05000000000000000000" pitchFamily="2" charset="2"/>
              <a:buChar char="Ø"/>
            </a:pPr>
            <a:r>
              <a:rPr lang="en-US" sz="1400" dirty="0">
                <a:latin typeface="Trebuchet MS" panose="020B0603020202020204" pitchFamily="34" charset="0"/>
              </a:rPr>
              <a:t>VAT reduction: continuation of the VAT reduction of live animals and basic foodstuffs to 5 percent.</a:t>
            </a:r>
          </a:p>
          <a:p>
            <a:pPr>
              <a:buFont typeface="Wingdings" panose="05000000000000000000" pitchFamily="2" charset="2"/>
              <a:buChar char="Ø"/>
            </a:pPr>
            <a:r>
              <a:rPr lang="en-US" sz="1400" dirty="0">
                <a:latin typeface="Trebuchet MS" panose="020B0603020202020204" pitchFamily="34" charset="0"/>
              </a:rPr>
              <a:t>Reducing the employer's contribution for livestock workers (so that the savings can be paid as wages)</a:t>
            </a:r>
            <a:endParaRPr lang="hu-HU" sz="1200" dirty="0"/>
          </a:p>
        </p:txBody>
      </p:sp>
      <p:sp>
        <p:nvSpPr>
          <p:cNvPr id="5" name="Szöveg helye 4"/>
          <p:cNvSpPr>
            <a:spLocks noGrp="1"/>
          </p:cNvSpPr>
          <p:nvPr>
            <p:ph type="body" sz="quarter" idx="3"/>
          </p:nvPr>
        </p:nvSpPr>
        <p:spPr>
          <a:xfrm>
            <a:off x="4645031" y="1151335"/>
            <a:ext cx="4173860" cy="479822"/>
          </a:xfrm>
        </p:spPr>
        <p:style>
          <a:lnRef idx="2">
            <a:schemeClr val="accent3"/>
          </a:lnRef>
          <a:fillRef idx="1">
            <a:schemeClr val="lt1"/>
          </a:fillRef>
          <a:effectRef idx="0">
            <a:schemeClr val="accent3"/>
          </a:effectRef>
          <a:fontRef idx="minor">
            <a:schemeClr val="dk1"/>
          </a:fontRef>
        </p:style>
        <p:txBody>
          <a:bodyPr/>
          <a:lstStyle/>
          <a:p>
            <a:r>
              <a:rPr lang="en-US" dirty="0">
                <a:latin typeface="Trebuchet MS" panose="020B0603020202020204" pitchFamily="34" charset="0"/>
              </a:rPr>
              <a:t>Income security</a:t>
            </a:r>
            <a:endParaRPr lang="hu-HU" dirty="0">
              <a:latin typeface="Trebuchet MS" panose="020B0603020202020204" pitchFamily="34" charset="0"/>
            </a:endParaRPr>
          </a:p>
        </p:txBody>
      </p:sp>
      <p:sp>
        <p:nvSpPr>
          <p:cNvPr id="6" name="Tartalom helye 5"/>
          <p:cNvSpPr>
            <a:spLocks noGrp="1"/>
          </p:cNvSpPr>
          <p:nvPr>
            <p:ph sz="quarter" idx="4"/>
          </p:nvPr>
        </p:nvSpPr>
        <p:spPr>
          <a:xfrm>
            <a:off x="4645031" y="1631156"/>
            <a:ext cx="4173860" cy="2963466"/>
          </a:xfrm>
        </p:spPr>
        <p:txBody>
          <a:bodyPr/>
          <a:lstStyle/>
          <a:p>
            <a:pPr>
              <a:buFont typeface="Wingdings" panose="05000000000000000000" pitchFamily="2" charset="2"/>
              <a:buChar char="Ø"/>
            </a:pPr>
            <a:r>
              <a:rPr lang="en-US" sz="1400" dirty="0">
                <a:latin typeface="Trebuchet MS" panose="020B0603020202020204" pitchFamily="34" charset="0"/>
              </a:rPr>
              <a:t>A complex system must also be developed and launched in the animal husbandry sector, which, in addition to service-oriented insurance, creates the basis for the self-care of producers and processors and the income security of workers in the sector.</a:t>
            </a:r>
          </a:p>
          <a:p>
            <a:pPr>
              <a:buFont typeface="Wingdings" panose="05000000000000000000" pitchFamily="2" charset="2"/>
              <a:buChar char="Ø"/>
            </a:pPr>
            <a:r>
              <a:rPr lang="en-US" sz="1400" dirty="0">
                <a:latin typeface="Trebuchet MS" panose="020B0603020202020204" pitchFamily="34" charset="0"/>
              </a:rPr>
              <a:t>The renewal of premium-subsidized pet insurance and the establishment of a self-care fund based on it and operating alongside it.</a:t>
            </a:r>
          </a:p>
          <a:p>
            <a:pPr>
              <a:buFont typeface="Wingdings" panose="05000000000000000000" pitchFamily="2" charset="2"/>
              <a:buChar char="Ø"/>
            </a:pPr>
            <a:r>
              <a:rPr lang="en-US" sz="1400" dirty="0">
                <a:latin typeface="Trebuchet MS" panose="020B0603020202020204" pitchFamily="34" charset="0"/>
              </a:rPr>
              <a:t>It is essential to develop and launch a complex risk management system in the livestock and processing sectors</a:t>
            </a:r>
            <a:r>
              <a:rPr lang="hu-HU" sz="1200" dirty="0">
                <a:latin typeface="Trebuchet MS" panose="020B0603020202020204" pitchFamily="34" charset="0"/>
              </a:rPr>
              <a:t>.</a:t>
            </a:r>
          </a:p>
          <a:p>
            <a:endParaRPr lang="hu-HU" sz="1100" dirty="0"/>
          </a:p>
        </p:txBody>
      </p:sp>
    </p:spTree>
    <p:extLst>
      <p:ext uri="{BB962C8B-B14F-4D97-AF65-F5344CB8AC3E}">
        <p14:creationId xmlns:p14="http://schemas.microsoft.com/office/powerpoint/2010/main" val="219039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2400" b="1" dirty="0">
                <a:solidFill>
                  <a:schemeClr val="accent3">
                    <a:lumMod val="50000"/>
                  </a:schemeClr>
                </a:solidFill>
                <a:latin typeface="Trebuchet MS" panose="020B0603020202020204" pitchFamily="34" charset="0"/>
              </a:rPr>
              <a:t>Social pressures on animal production pathways and their products</a:t>
            </a:r>
            <a:br>
              <a:rPr lang="hu-HU" sz="2400" b="1" dirty="0">
                <a:solidFill>
                  <a:schemeClr val="accent3">
                    <a:lumMod val="50000"/>
                  </a:schemeClr>
                </a:solidFill>
                <a:latin typeface="Trebuchet MS" panose="020B0603020202020204" pitchFamily="34" charset="0"/>
              </a:rPr>
            </a:br>
            <a:endParaRPr lang="hu-HU" sz="2400" dirty="0">
              <a:solidFill>
                <a:schemeClr val="accent3">
                  <a:lumMod val="50000"/>
                </a:schemeClr>
              </a:solidFill>
              <a:latin typeface="Trebuchet MS" panose="020B0603020202020204" pitchFamily="34" charset="0"/>
            </a:endParaRPr>
          </a:p>
        </p:txBody>
      </p:sp>
      <p:sp>
        <p:nvSpPr>
          <p:cNvPr id="3" name="Tartalom helye 2"/>
          <p:cNvSpPr>
            <a:spLocks noGrp="1"/>
          </p:cNvSpPr>
          <p:nvPr>
            <p:ph idx="1"/>
          </p:nvPr>
        </p:nvSpPr>
        <p:spPr/>
        <p:txBody>
          <a:bodyPr/>
          <a:lstStyle/>
          <a:p>
            <a:endParaRPr lang="hu-HU" sz="1400" dirty="0">
              <a:latin typeface="+mj-lt"/>
            </a:endParaRPr>
          </a:p>
          <a:p>
            <a:r>
              <a:rPr lang="en-US" sz="1500" dirty="0">
                <a:latin typeface="Trebuchet MS" panose="020B0603020202020204" pitchFamily="34" charset="0"/>
              </a:rPr>
              <a:t>The ecological footprint of animal husbandry</a:t>
            </a:r>
          </a:p>
          <a:p>
            <a:r>
              <a:rPr lang="en-US" sz="1500" dirty="0">
                <a:latin typeface="Trebuchet MS" panose="020B0603020202020204" pitchFamily="34" charset="0"/>
              </a:rPr>
              <a:t>Scandals (counterfeit products, fraud, black economy, animal diseases)</a:t>
            </a:r>
          </a:p>
          <a:p>
            <a:r>
              <a:rPr lang="en-US" sz="1500" dirty="0">
                <a:latin typeface="Trebuchet MS" panose="020B0603020202020204" pitchFamily="34" charset="0"/>
              </a:rPr>
              <a:t>A false image of the conditions of animal husbandry and its increasingly strict regulation</a:t>
            </a:r>
          </a:p>
          <a:p>
            <a:r>
              <a:rPr lang="en-US" sz="1500" dirty="0">
                <a:latin typeface="Trebuchet MS" panose="020B0603020202020204" pitchFamily="34" charset="0"/>
              </a:rPr>
              <a:t>Oversizing the health problems associated with (excessive) meat and milk consumption</a:t>
            </a:r>
          </a:p>
          <a:p>
            <a:r>
              <a:rPr lang="en-US" sz="1500" dirty="0">
                <a:latin typeface="Trebuchet MS" panose="020B0603020202020204" pitchFamily="34" charset="0"/>
              </a:rPr>
              <a:t>The rise in popularity of veganism</a:t>
            </a:r>
          </a:p>
          <a:p>
            <a:r>
              <a:rPr lang="en-US" sz="1500" dirty="0">
                <a:latin typeface="Trebuchet MS" panose="020B0603020202020204" pitchFamily="34" charset="0"/>
              </a:rPr>
              <a:t>Growing expectations of the countryside, contrast between countryside and city</a:t>
            </a:r>
          </a:p>
          <a:p>
            <a:r>
              <a:rPr lang="en-US" sz="1500" dirty="0">
                <a:latin typeface="Trebuchet MS" panose="020B0603020202020204" pitchFamily="34" charset="0"/>
              </a:rPr>
              <a:t>Ignorance of modern technology procedures, their misunderstanding.</a:t>
            </a:r>
          </a:p>
          <a:p>
            <a:r>
              <a:rPr lang="en-US" sz="1500" dirty="0">
                <a:latin typeface="Trebuchet MS" panose="020B0603020202020204" pitchFamily="34" charset="0"/>
              </a:rPr>
              <a:t>Stricter regulation of transport conditions</a:t>
            </a:r>
          </a:p>
          <a:p>
            <a:r>
              <a:rPr lang="en-US" sz="1500" dirty="0">
                <a:latin typeface="Trebuchet MS" panose="020B0603020202020204" pitchFamily="34" charset="0"/>
              </a:rPr>
              <a:t>Modification of certain rules related to animal health procedures</a:t>
            </a:r>
          </a:p>
          <a:p>
            <a:r>
              <a:rPr lang="en-US" sz="1500" dirty="0">
                <a:latin typeface="Trebuchet MS" panose="020B0603020202020204" pitchFamily="34" charset="0"/>
              </a:rPr>
              <a:t>Expectations related to the intoxication technologies used before slaughter</a:t>
            </a:r>
            <a:endParaRPr lang="hu-HU" sz="1500" dirty="0">
              <a:latin typeface="Trebuchet MS" panose="020B0603020202020204" pitchFamily="34" charset="0"/>
            </a:endParaRPr>
          </a:p>
          <a:p>
            <a:pPr marL="0" indent="0">
              <a:buNone/>
            </a:pPr>
            <a:endParaRPr lang="hu-HU" sz="1000" dirty="0">
              <a:latin typeface="+mj-lt"/>
            </a:endParaRPr>
          </a:p>
          <a:p>
            <a:endParaRPr lang="hu-HU" sz="1000" dirty="0">
              <a:latin typeface="+mj-lt"/>
            </a:endParaRPr>
          </a:p>
        </p:txBody>
      </p:sp>
    </p:spTree>
    <p:extLst>
      <p:ext uri="{BB962C8B-B14F-4D97-AF65-F5344CB8AC3E}">
        <p14:creationId xmlns:p14="http://schemas.microsoft.com/office/powerpoint/2010/main" val="772773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2400" b="1" dirty="0">
                <a:solidFill>
                  <a:schemeClr val="accent3">
                    <a:lumMod val="50000"/>
                  </a:schemeClr>
                </a:solidFill>
                <a:latin typeface="Trebuchet MS" panose="020B0603020202020204" pitchFamily="34" charset="0"/>
              </a:rPr>
              <a:t>Consumer reservations and expectations related to animal product lines and their products</a:t>
            </a:r>
            <a:endParaRPr lang="hu-HU" sz="2400" b="1" dirty="0">
              <a:solidFill>
                <a:schemeClr val="accent3">
                  <a:lumMod val="50000"/>
                </a:schemeClr>
              </a:solidFill>
              <a:latin typeface="Trebuchet MS" panose="020B0603020202020204" pitchFamily="34" charset="0"/>
            </a:endParaRPr>
          </a:p>
        </p:txBody>
      </p:sp>
      <p:sp>
        <p:nvSpPr>
          <p:cNvPr id="3" name="Tartalom helye 2"/>
          <p:cNvSpPr>
            <a:spLocks noGrp="1"/>
          </p:cNvSpPr>
          <p:nvPr>
            <p:ph idx="1"/>
          </p:nvPr>
        </p:nvSpPr>
        <p:spPr/>
        <p:txBody>
          <a:bodyPr/>
          <a:lstStyle/>
          <a:p>
            <a:r>
              <a:rPr lang="en-US" sz="1100" dirty="0">
                <a:latin typeface="Trebuchet MS" panose="020B0603020202020204" pitchFamily="34" charset="0"/>
              </a:rPr>
              <a:t>The production conditions must be ethical and animal-friendly, and the consumer can be convinced of this.</a:t>
            </a:r>
          </a:p>
          <a:p>
            <a:r>
              <a:rPr lang="en-US" sz="1100" dirty="0">
                <a:latin typeface="Trebuchet MS" panose="020B0603020202020204" pitchFamily="34" charset="0"/>
              </a:rPr>
              <a:t>The ecological footprint of production should be as small as possible.</a:t>
            </a:r>
          </a:p>
          <a:p>
            <a:r>
              <a:rPr lang="en-US" sz="1100" dirty="0">
                <a:latin typeface="Trebuchet MS" panose="020B0603020202020204" pitchFamily="34" charset="0"/>
              </a:rPr>
              <a:t>The product should be healthy, with as few additives as possible.</a:t>
            </a:r>
          </a:p>
          <a:p>
            <a:r>
              <a:rPr lang="en-US" sz="1100" dirty="0">
                <a:latin typeface="Trebuchet MS" panose="020B0603020202020204" pitchFamily="34" charset="0"/>
              </a:rPr>
              <a:t>The product should be fresh, but maintain its quality for as long as possible.</a:t>
            </a:r>
          </a:p>
          <a:p>
            <a:r>
              <a:rPr lang="en-US" sz="1100" dirty="0">
                <a:latin typeface="Trebuchet MS" panose="020B0603020202020204" pitchFamily="34" charset="0"/>
              </a:rPr>
              <a:t>The product must be safe.</a:t>
            </a:r>
          </a:p>
          <a:p>
            <a:r>
              <a:rPr lang="en-US" sz="1100" dirty="0">
                <a:latin typeface="Trebuchet MS" panose="020B0603020202020204" pitchFamily="34" charset="0"/>
              </a:rPr>
              <a:t>The product should be tasty.</a:t>
            </a:r>
          </a:p>
          <a:p>
            <a:r>
              <a:rPr lang="en-US" sz="1100" dirty="0">
                <a:latin typeface="Trebuchet MS" panose="020B0603020202020204" pitchFamily="34" charset="0"/>
              </a:rPr>
              <a:t>Preparation of the product before consumption should take as little time as possible.</a:t>
            </a:r>
          </a:p>
          <a:p>
            <a:r>
              <a:rPr lang="en-US" sz="1100" dirty="0">
                <a:latin typeface="Trebuchet MS" panose="020B0603020202020204" pitchFamily="34" charset="0"/>
              </a:rPr>
              <a:t>The possibility of full information about the ingredients of the product and the method of production should be provided.</a:t>
            </a:r>
          </a:p>
          <a:p>
            <a:r>
              <a:rPr lang="en-US" sz="1100" dirty="0">
                <a:latin typeface="Trebuchet MS" panose="020B0603020202020204" pitchFamily="34" charset="0"/>
              </a:rPr>
              <a:t>The geographical origin of the product's raw materials should be known.</a:t>
            </a:r>
          </a:p>
          <a:p>
            <a:r>
              <a:rPr lang="en-US" sz="1100" dirty="0">
                <a:latin typeface="Trebuchet MS" panose="020B0603020202020204" pitchFamily="34" charset="0"/>
              </a:rPr>
              <a:t>The product range should give you the opportunity to meet the needs arising from different lifestyles (religious, health-based needs, etc.).</a:t>
            </a:r>
          </a:p>
          <a:p>
            <a:r>
              <a:rPr lang="en-US" sz="1100" dirty="0">
                <a:latin typeface="Trebuchet MS" panose="020B0603020202020204" pitchFamily="34" charset="0"/>
              </a:rPr>
              <a:t>The product should be cheap.</a:t>
            </a:r>
            <a:r>
              <a:rPr lang="hu-HU" sz="1100" dirty="0">
                <a:latin typeface="Trebuchet MS" panose="020B0603020202020204" pitchFamily="34" charset="0"/>
              </a:rPr>
              <a:t> </a:t>
            </a:r>
          </a:p>
          <a:p>
            <a:endParaRPr lang="hu-HU" sz="1100" dirty="0"/>
          </a:p>
          <a:p>
            <a:pPr marL="0" indent="0" algn="ctr">
              <a:buNone/>
            </a:pPr>
            <a:r>
              <a:rPr lang="en-US" sz="1400" b="1" i="1" dirty="0">
                <a:solidFill>
                  <a:srgbClr val="FF0000"/>
                </a:solidFill>
                <a:latin typeface="Trebuchet MS" panose="020B0603020202020204" pitchFamily="34" charset="0"/>
              </a:rPr>
              <a:t>Both animal husbandry and processing companies and their products must meet these expectations in order to be successful in the market.</a:t>
            </a:r>
            <a:r>
              <a:rPr lang="hu-HU" sz="1400" b="1" i="1" dirty="0">
                <a:solidFill>
                  <a:srgbClr val="FF0000"/>
                </a:solidFill>
                <a:latin typeface="Trebuchet MS" panose="020B0603020202020204" pitchFamily="34" charset="0"/>
              </a:rPr>
              <a:t> </a:t>
            </a:r>
          </a:p>
        </p:txBody>
      </p:sp>
    </p:spTree>
    <p:extLst>
      <p:ext uri="{BB962C8B-B14F-4D97-AF65-F5344CB8AC3E}">
        <p14:creationId xmlns:p14="http://schemas.microsoft.com/office/powerpoint/2010/main" val="377025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artalom helye 7">
            <a:extLst>
              <a:ext uri="{FF2B5EF4-FFF2-40B4-BE49-F238E27FC236}">
                <a16:creationId xmlns:a16="http://schemas.microsoft.com/office/drawing/2014/main" id="{4329DBB6-3619-48DC-912D-7E1996853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1219">
            <a:off x="6616403" y="3537138"/>
            <a:ext cx="1383954" cy="1383954"/>
          </a:xfrm>
          <a:prstGeom prst="rect">
            <a:avLst/>
          </a:prstGeom>
        </p:spPr>
      </p:pic>
      <p:pic>
        <p:nvPicPr>
          <p:cNvPr id="5" name="Kép 4" descr="A képen kültéri, épület, fű, szikla látható&#10;&#10;Automatikusan generált leírás">
            <a:extLst>
              <a:ext uri="{FF2B5EF4-FFF2-40B4-BE49-F238E27FC236}">
                <a16:creationId xmlns:a16="http://schemas.microsoft.com/office/drawing/2014/main" id="{5B182371-6907-4318-A5F2-7AA4C9FC8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48674">
            <a:off x="3973561" y="3559232"/>
            <a:ext cx="1798817" cy="1199211"/>
          </a:xfrm>
          <a:prstGeom prst="rect">
            <a:avLst/>
          </a:prstGeom>
        </p:spPr>
      </p:pic>
      <p:pic>
        <p:nvPicPr>
          <p:cNvPr id="9" name="Kép 8">
            <a:extLst>
              <a:ext uri="{FF2B5EF4-FFF2-40B4-BE49-F238E27FC236}">
                <a16:creationId xmlns:a16="http://schemas.microsoft.com/office/drawing/2014/main" id="{CEE12A62-FE6F-4590-97EA-34D20E3397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7521">
            <a:off x="6022003" y="681999"/>
            <a:ext cx="2743075" cy="1381709"/>
          </a:xfrm>
          <a:prstGeom prst="rect">
            <a:avLst/>
          </a:prstGeom>
          <a:ln>
            <a:noFill/>
          </a:ln>
          <a:effectLst>
            <a:outerShdw blurRad="292100" dist="139700" dir="2700000" algn="tl" rotWithShape="0">
              <a:srgbClr val="333333">
                <a:alpha val="65000"/>
              </a:srgbClr>
            </a:outerShdw>
          </a:effectLst>
        </p:spPr>
      </p:pic>
      <p:sp>
        <p:nvSpPr>
          <p:cNvPr id="20" name="Szövegdoboz 19">
            <a:extLst>
              <a:ext uri="{FF2B5EF4-FFF2-40B4-BE49-F238E27FC236}">
                <a16:creationId xmlns:a16="http://schemas.microsoft.com/office/drawing/2014/main" id="{97CE09F3-40A1-4A88-AA6B-EBB360453D43}"/>
              </a:ext>
            </a:extLst>
          </p:cNvPr>
          <p:cNvSpPr txBox="1"/>
          <p:nvPr/>
        </p:nvSpPr>
        <p:spPr>
          <a:xfrm rot="21415187">
            <a:off x="784591" y="622777"/>
            <a:ext cx="2564561" cy="2285899"/>
          </a:xfrm>
          <a:prstGeom prst="rect">
            <a:avLst/>
          </a:prstGeom>
          <a:effectLst>
            <a:outerShdw blurRad="50800" dist="38100" dir="16200000"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rtlCol="0">
            <a:noAutofit/>
          </a:bodyPr>
          <a:lstStyle/>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hu-HU" sz="1400" b="0" i="0" u="none" strike="noStrike" kern="1200" cap="none" spc="0" normalizeH="0" baseline="0" noProof="0" dirty="0">
              <a:ln>
                <a:noFill/>
              </a:ln>
              <a:solidFill>
                <a:srgbClr val="006633"/>
              </a:solidFill>
              <a:effectLst/>
              <a:uLnTx/>
              <a:uFillTx/>
              <a:latin typeface="Titillium" panose="00000500000000000000" pitchFamily="50" charset="-18"/>
              <a:ea typeface="+mn-ea"/>
              <a:cs typeface="+mn-cs"/>
            </a:endParaRP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rgbClr val="D4DFC8">
                    <a:lumMod val="10000"/>
                  </a:srgbClr>
                </a:solidFill>
                <a:latin typeface="Modern Love Grunge" panose="020B0604020202020204" pitchFamily="82" charset="0"/>
                <a:sym typeface="Wingdings" panose="05000000000000000000" pitchFamily="2" charset="2"/>
              </a:rPr>
              <a:t>War in Europe</a:t>
            </a:r>
            <a:r>
              <a:rPr kumimoji="0" lang="hu-HU"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sym typeface="Wingdings" panose="05000000000000000000" pitchFamily="2" charset="2"/>
              </a:rPr>
              <a:t></a:t>
            </a:r>
            <a:endParaRPr kumimoji="0" lang="hu-HU"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endParaRP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High and increasing production costs</a:t>
            </a:r>
            <a:r>
              <a:rPr kumimoji="0" lang="hu-HU"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 </a:t>
            </a:r>
            <a:r>
              <a:rPr kumimoji="0" lang="hu-HU"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sym typeface="Wingdings" panose="05000000000000000000" pitchFamily="2" charset="2"/>
              </a:rPr>
              <a:t></a:t>
            </a:r>
            <a:endParaRPr kumimoji="0" lang="en-US" sz="11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endParaRP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Epidemic animal </a:t>
            </a:r>
            <a:r>
              <a:rPr kumimoji="0" lang="en-US" sz="1400" b="0" i="0" u="none" strike="noStrike" kern="1200" cap="none" spc="0" normalizeH="0" baseline="0" noProof="0" dirty="0" err="1">
                <a:ln>
                  <a:noFill/>
                </a:ln>
                <a:solidFill>
                  <a:srgbClr val="D4DFC8">
                    <a:lumMod val="10000"/>
                  </a:srgbClr>
                </a:solidFill>
                <a:effectLst/>
                <a:uLnTx/>
                <a:uFillTx/>
                <a:latin typeface="Modern Love Grunge" panose="020B0604020202020204" pitchFamily="82" charset="0"/>
                <a:ea typeface="+mn-ea"/>
                <a:cs typeface="+mn-cs"/>
              </a:rPr>
              <a:t>deseases</a:t>
            </a:r>
            <a:endPar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endParaRP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Drought</a:t>
            </a: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solidFill>
                  <a:srgbClr val="D4DFC8">
                    <a:lumMod val="10000"/>
                  </a:srgbClr>
                </a:solidFill>
                <a:latin typeface="Modern Love Grunge" panose="020B0604020202020204" pitchFamily="82" charset="0"/>
              </a:rPr>
              <a:t>COVID</a:t>
            </a:r>
            <a:r>
              <a:rPr kumimoji="0" lang="hu-HU"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 ???</a:t>
            </a:r>
            <a:endPar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endParaRP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Labor problems</a:t>
            </a:r>
          </a:p>
          <a:p>
            <a:pPr marL="285750" marR="0" lvl="0" indent="-285750" algn="l" defTabSz="816358"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rPr>
              <a:t>EURO exchange rate</a:t>
            </a:r>
            <a:endParaRPr kumimoji="0" lang="hu-HU" sz="1400" b="0" i="0" u="none" strike="noStrike" kern="1200" cap="none" spc="0" normalizeH="0" baseline="0" noProof="0" dirty="0">
              <a:ln>
                <a:noFill/>
              </a:ln>
              <a:solidFill>
                <a:srgbClr val="D4DFC8">
                  <a:lumMod val="10000"/>
                </a:srgbClr>
              </a:solidFill>
              <a:effectLst/>
              <a:uLnTx/>
              <a:uFillTx/>
              <a:latin typeface="Modern Love Grunge" panose="020B0604020202020204" pitchFamily="82" charset="0"/>
              <a:ea typeface="+mn-ea"/>
              <a:cs typeface="+mn-cs"/>
            </a:endParaRPr>
          </a:p>
        </p:txBody>
      </p:sp>
      <p:pic>
        <p:nvPicPr>
          <p:cNvPr id="2" name="Kép 1">
            <a:extLst>
              <a:ext uri="{FF2B5EF4-FFF2-40B4-BE49-F238E27FC236}">
                <a16:creationId xmlns:a16="http://schemas.microsoft.com/office/drawing/2014/main" id="{ED2C16FA-E354-4B28-B066-14AEACB3FABC}"/>
              </a:ext>
            </a:extLst>
          </p:cNvPr>
          <p:cNvPicPr>
            <a:picLocks noChangeAspect="1"/>
          </p:cNvPicPr>
          <p:nvPr/>
        </p:nvPicPr>
        <p:blipFill>
          <a:blip r:embed="rId6"/>
          <a:stretch>
            <a:fillRect/>
          </a:stretch>
        </p:blipFill>
        <p:spPr>
          <a:xfrm rot="20634375">
            <a:off x="6421174" y="2115532"/>
            <a:ext cx="2368221" cy="1252515"/>
          </a:xfrm>
          <a:prstGeom prst="rect">
            <a:avLst/>
          </a:prstGeom>
          <a:ln>
            <a:noFill/>
          </a:ln>
          <a:effectLst>
            <a:outerShdw blurRad="292100" dist="139700" dir="2700000" algn="tl" rotWithShape="0">
              <a:srgbClr val="333333">
                <a:alpha val="65000"/>
              </a:srgbClr>
            </a:outerShdw>
          </a:effectLst>
        </p:spPr>
      </p:pic>
      <p:pic>
        <p:nvPicPr>
          <p:cNvPr id="3" name="Kép 2">
            <a:extLst>
              <a:ext uri="{FF2B5EF4-FFF2-40B4-BE49-F238E27FC236}">
                <a16:creationId xmlns:a16="http://schemas.microsoft.com/office/drawing/2014/main" id="{1A92E8FB-1944-4819-9318-9D575A3DE8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243068">
            <a:off x="4139403" y="2180113"/>
            <a:ext cx="2602021" cy="1266469"/>
          </a:xfrm>
          <a:prstGeom prst="rect">
            <a:avLst/>
          </a:prstGeom>
          <a:ln>
            <a:noFill/>
          </a:ln>
          <a:effectLst>
            <a:outerShdw blurRad="292100" dist="139700" dir="2700000" algn="tl" rotWithShape="0">
              <a:srgbClr val="333333">
                <a:alpha val="65000"/>
              </a:srgbClr>
            </a:outerShdw>
          </a:effectLst>
        </p:spPr>
      </p:pic>
      <p:pic>
        <p:nvPicPr>
          <p:cNvPr id="7" name="Kép 6">
            <a:extLst>
              <a:ext uri="{FF2B5EF4-FFF2-40B4-BE49-F238E27FC236}">
                <a16:creationId xmlns:a16="http://schemas.microsoft.com/office/drawing/2014/main" id="{E6E0408B-00E8-4A70-B6E1-F65DA6AAAE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40292">
            <a:off x="1759872" y="3128457"/>
            <a:ext cx="2421803" cy="15025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28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876C62-76A6-414E-D9A3-2A55F2759983}"/>
              </a:ext>
            </a:extLst>
          </p:cNvPr>
          <p:cNvSpPr>
            <a:spLocks noGrp="1"/>
          </p:cNvSpPr>
          <p:nvPr>
            <p:ph type="title"/>
          </p:nvPr>
        </p:nvSpPr>
        <p:spPr/>
        <p:txBody>
          <a:bodyPr/>
          <a:lstStyle/>
          <a:p>
            <a:r>
              <a:rPr lang="en-US" sz="3600" dirty="0">
                <a:solidFill>
                  <a:schemeClr val="accent3">
                    <a:lumMod val="50000"/>
                  </a:schemeClr>
                </a:solidFill>
              </a:rPr>
              <a:t>The effects of the Russian-Ukrainian war</a:t>
            </a:r>
            <a:endParaRPr lang="hu-HU" sz="3600" dirty="0">
              <a:solidFill>
                <a:schemeClr val="accent3">
                  <a:lumMod val="50000"/>
                </a:schemeClr>
              </a:solidFill>
            </a:endParaRPr>
          </a:p>
        </p:txBody>
      </p:sp>
      <p:sp>
        <p:nvSpPr>
          <p:cNvPr id="3" name="Tartalom helye 2">
            <a:extLst>
              <a:ext uri="{FF2B5EF4-FFF2-40B4-BE49-F238E27FC236}">
                <a16:creationId xmlns:a16="http://schemas.microsoft.com/office/drawing/2014/main" id="{01AF9346-622B-52D6-5B4E-C6F10615412B}"/>
              </a:ext>
            </a:extLst>
          </p:cNvPr>
          <p:cNvSpPr>
            <a:spLocks noGrp="1"/>
          </p:cNvSpPr>
          <p:nvPr>
            <p:ph idx="1"/>
          </p:nvPr>
        </p:nvSpPr>
        <p:spPr>
          <a:xfrm>
            <a:off x="457200" y="843558"/>
            <a:ext cx="8229600" cy="3751065"/>
          </a:xfrm>
        </p:spPr>
        <p:txBody>
          <a:bodyPr/>
          <a:lstStyle/>
          <a:p>
            <a:r>
              <a:rPr lang="en-US" sz="1800" dirty="0"/>
              <a:t>Two important grain producers are at war: Ukraine and the Russian Federation </a:t>
            </a:r>
            <a:r>
              <a:rPr lang="en-US" sz="1800" b="1" dirty="0"/>
              <a:t>together account for about 30 percent of the world's grain exports. </a:t>
            </a:r>
            <a:r>
              <a:rPr lang="en-US" sz="1800" dirty="0"/>
              <a:t>In addition to wheat, Ukraine is one of the largest exporters of barley, corn, sunflower and other oilseeds. (if the Black Sea ports are operating)</a:t>
            </a:r>
          </a:p>
          <a:p>
            <a:r>
              <a:rPr lang="en-US" sz="1800" dirty="0"/>
              <a:t>Russia is a very significant fertilizer exporter. Disruptions in Russian fertilizer exports, as well as rising oil and gas prices, strongly increase </a:t>
            </a:r>
            <a:r>
              <a:rPr lang="en-US" sz="1800" b="1" dirty="0"/>
              <a:t>fertilizer and food prices.</a:t>
            </a:r>
          </a:p>
          <a:p>
            <a:r>
              <a:rPr lang="en-US" sz="1800" dirty="0"/>
              <a:t>Because of these, the war also </a:t>
            </a:r>
            <a:r>
              <a:rPr lang="en-US" sz="1800" b="1" dirty="0"/>
              <a:t>threatens global food security </a:t>
            </a:r>
            <a:r>
              <a:rPr lang="en-US" sz="1800" dirty="0"/>
              <a:t>(not in the EU, but in developing countries). According to the FAO, the number of hungry people in the world may increase by 8-13 million people.</a:t>
            </a:r>
          </a:p>
          <a:p>
            <a:r>
              <a:rPr lang="en-US" sz="1800" dirty="0"/>
              <a:t>Not only does production become more expensive, but due to the rising costs of households, purchasing power also decreases throughout Europe.</a:t>
            </a:r>
            <a:endParaRPr lang="hu-HU" sz="1800" dirty="0"/>
          </a:p>
          <a:p>
            <a:endParaRPr lang="hu-HU" sz="1800" b="1" dirty="0"/>
          </a:p>
        </p:txBody>
      </p:sp>
    </p:spTree>
    <p:extLst>
      <p:ext uri="{BB962C8B-B14F-4D97-AF65-F5344CB8AC3E}">
        <p14:creationId xmlns:p14="http://schemas.microsoft.com/office/powerpoint/2010/main" val="1882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3E919F-639F-B2DD-2A54-7C6549EF162B}"/>
              </a:ext>
            </a:extLst>
          </p:cNvPr>
          <p:cNvSpPr>
            <a:spLocks noGrp="1"/>
          </p:cNvSpPr>
          <p:nvPr>
            <p:ph type="title"/>
          </p:nvPr>
        </p:nvSpPr>
        <p:spPr/>
        <p:txBody>
          <a:bodyPr/>
          <a:lstStyle/>
          <a:p>
            <a:r>
              <a:rPr lang="hu-HU" sz="3600" dirty="0">
                <a:solidFill>
                  <a:schemeClr val="accent3">
                    <a:lumMod val="50000"/>
                  </a:schemeClr>
                </a:solidFill>
              </a:rPr>
              <a:t>Input</a:t>
            </a:r>
            <a:r>
              <a:rPr lang="en-US" sz="3600" dirty="0">
                <a:solidFill>
                  <a:schemeClr val="accent3">
                    <a:lumMod val="50000"/>
                  </a:schemeClr>
                </a:solidFill>
              </a:rPr>
              <a:t>price-explosion</a:t>
            </a:r>
            <a:endParaRPr lang="hu-HU" sz="3600" dirty="0">
              <a:solidFill>
                <a:schemeClr val="accent3">
                  <a:lumMod val="50000"/>
                </a:schemeClr>
              </a:solidFill>
            </a:endParaRPr>
          </a:p>
        </p:txBody>
      </p:sp>
      <p:sp>
        <p:nvSpPr>
          <p:cNvPr id="3" name="Tartalom helye 2">
            <a:extLst>
              <a:ext uri="{FF2B5EF4-FFF2-40B4-BE49-F238E27FC236}">
                <a16:creationId xmlns:a16="http://schemas.microsoft.com/office/drawing/2014/main" id="{2AB1BA18-8B06-7EB4-3564-83B22BCC8851}"/>
              </a:ext>
            </a:extLst>
          </p:cNvPr>
          <p:cNvSpPr>
            <a:spLocks noGrp="1"/>
          </p:cNvSpPr>
          <p:nvPr>
            <p:ph idx="1"/>
          </p:nvPr>
        </p:nvSpPr>
        <p:spPr>
          <a:xfrm>
            <a:off x="318356" y="1203598"/>
            <a:ext cx="8507288" cy="3394472"/>
          </a:xfrm>
        </p:spPr>
        <p:txBody>
          <a:bodyPr/>
          <a:lstStyle/>
          <a:p>
            <a:r>
              <a:rPr lang="en-US" sz="2000" dirty="0"/>
              <a:t>In Europe, the energy market crisis is also caused by the "boycott" of Russian energy carriers, the costs of not only livestock farmers, but also food processors have increased by orders of magnitude.</a:t>
            </a:r>
          </a:p>
          <a:p>
            <a:r>
              <a:rPr lang="en-US" sz="2000" dirty="0"/>
              <a:t>The rise in feed prices has already started in the last two years. The lack of fodder grains and oilseeds lost from the European market due to the war clearly affects the animal species that eat </a:t>
            </a:r>
            <a:r>
              <a:rPr lang="en-US" sz="2000" dirty="0" err="1"/>
              <a:t>graing</a:t>
            </a:r>
            <a:r>
              <a:rPr lang="en-US" sz="2000" dirty="0"/>
              <a:t> (primarily pigs and poultry) the most sensitively...</a:t>
            </a:r>
          </a:p>
          <a:p>
            <a:endParaRPr lang="en-US" sz="2000" dirty="0"/>
          </a:p>
          <a:p>
            <a:pPr marL="0" indent="0" algn="ctr">
              <a:buNone/>
            </a:pPr>
            <a:r>
              <a:rPr lang="en-US" sz="2000" b="1" dirty="0">
                <a:solidFill>
                  <a:schemeClr val="accent3">
                    <a:lumMod val="50000"/>
                  </a:schemeClr>
                </a:solidFill>
                <a:effectLst/>
                <a:latin typeface="Calibri" panose="020F0502020204030204" pitchFamily="34" charset="0"/>
                <a:ea typeface="Calibri" panose="020F0502020204030204" pitchFamily="34" charset="0"/>
              </a:rPr>
              <a:t>It is questionable whether, in such an inflationary environment, animal breeders and food processors will have a chance to pass on this price increase?</a:t>
            </a:r>
            <a:endParaRPr lang="hu-HU" sz="2000" b="1" dirty="0">
              <a:solidFill>
                <a:schemeClr val="accent3">
                  <a:lumMod val="50000"/>
                </a:schemeClr>
              </a:solidFill>
            </a:endParaRPr>
          </a:p>
        </p:txBody>
      </p:sp>
    </p:spTree>
    <p:extLst>
      <p:ext uri="{BB962C8B-B14F-4D97-AF65-F5344CB8AC3E}">
        <p14:creationId xmlns:p14="http://schemas.microsoft.com/office/powerpoint/2010/main" val="27502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0C6017-5BCF-C9CA-8586-2044DF7130D7}"/>
              </a:ext>
            </a:extLst>
          </p:cNvPr>
          <p:cNvSpPr>
            <a:spLocks noGrp="1"/>
          </p:cNvSpPr>
          <p:nvPr>
            <p:ph type="title"/>
          </p:nvPr>
        </p:nvSpPr>
        <p:spPr/>
        <p:txBody>
          <a:bodyPr/>
          <a:lstStyle/>
          <a:p>
            <a:r>
              <a:rPr lang="en-US" sz="3600" dirty="0">
                <a:solidFill>
                  <a:schemeClr val="accent3">
                    <a:lumMod val="50000"/>
                  </a:schemeClr>
                </a:solidFill>
              </a:rPr>
              <a:t>Epidemic Animal </a:t>
            </a:r>
            <a:r>
              <a:rPr lang="en-US" sz="3600" dirty="0" err="1">
                <a:solidFill>
                  <a:schemeClr val="accent3">
                    <a:lumMod val="50000"/>
                  </a:schemeClr>
                </a:solidFill>
              </a:rPr>
              <a:t>Deseases</a:t>
            </a:r>
            <a:endParaRPr lang="hu-HU" sz="3600" dirty="0">
              <a:solidFill>
                <a:schemeClr val="accent3">
                  <a:lumMod val="50000"/>
                </a:schemeClr>
              </a:solidFill>
            </a:endParaRPr>
          </a:p>
        </p:txBody>
      </p:sp>
      <p:sp>
        <p:nvSpPr>
          <p:cNvPr id="3" name="Tartalom helye 2">
            <a:extLst>
              <a:ext uri="{FF2B5EF4-FFF2-40B4-BE49-F238E27FC236}">
                <a16:creationId xmlns:a16="http://schemas.microsoft.com/office/drawing/2014/main" id="{80362300-1394-D5A7-5027-9323A266241F}"/>
              </a:ext>
            </a:extLst>
          </p:cNvPr>
          <p:cNvSpPr>
            <a:spLocks noGrp="1"/>
          </p:cNvSpPr>
          <p:nvPr>
            <p:ph idx="1"/>
          </p:nvPr>
        </p:nvSpPr>
        <p:spPr>
          <a:xfrm>
            <a:off x="282352" y="1063229"/>
            <a:ext cx="8579296" cy="3531394"/>
          </a:xfrm>
        </p:spPr>
        <p:txBody>
          <a:bodyPr/>
          <a:lstStyle/>
          <a:p>
            <a:r>
              <a:rPr lang="en-US" sz="2000" dirty="0"/>
              <a:t>ASP, bird flu</a:t>
            </a:r>
          </a:p>
          <a:p>
            <a:r>
              <a:rPr lang="en-US" sz="2000" dirty="0"/>
              <a:t>Due to the African swine fever present in the wild boar population in our country since 2018, as well as the recurring bird flu, we are losing out on well-paying export markets.</a:t>
            </a:r>
          </a:p>
          <a:p>
            <a:r>
              <a:rPr lang="en-US" sz="2000" dirty="0"/>
              <a:t>Due to the spread of diseases in the EU, competition has increased in the internal market. In such circumstances, it is difficult to make the advantage that we provide high-quality, grain-based feed in these sectors pay for.</a:t>
            </a:r>
          </a:p>
          <a:p>
            <a:pPr marL="0" indent="0">
              <a:buNone/>
            </a:pPr>
            <a:endParaRPr lang="hu-HU" sz="1800" dirty="0"/>
          </a:p>
          <a:p>
            <a:pPr marL="0" indent="0" algn="ctr">
              <a:buNone/>
            </a:pPr>
            <a:r>
              <a:rPr lang="en-US" sz="2000" b="1" dirty="0">
                <a:solidFill>
                  <a:schemeClr val="accent3">
                    <a:lumMod val="50000"/>
                  </a:schemeClr>
                </a:solidFill>
              </a:rPr>
              <a:t>The solution is clearly to increase biological safety with good practices, discipline and targeted epidemic prevention investments</a:t>
            </a:r>
            <a:r>
              <a:rPr lang="hu-HU" sz="2000" b="1" dirty="0">
                <a:solidFill>
                  <a:schemeClr val="accent3">
                    <a:lumMod val="50000"/>
                  </a:schemeClr>
                </a:solidFill>
              </a:rPr>
              <a:t>.</a:t>
            </a:r>
          </a:p>
          <a:p>
            <a:endParaRPr lang="hu-HU" dirty="0"/>
          </a:p>
        </p:txBody>
      </p:sp>
    </p:spTree>
    <p:extLst>
      <p:ext uri="{BB962C8B-B14F-4D97-AF65-F5344CB8AC3E}">
        <p14:creationId xmlns:p14="http://schemas.microsoft.com/office/powerpoint/2010/main" val="254687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DC6ABFBD-47C9-8A19-B792-1F05FF5CAFA0}"/>
              </a:ext>
            </a:extLst>
          </p:cNvPr>
          <p:cNvSpPr>
            <a:spLocks noGrp="1"/>
          </p:cNvSpPr>
          <p:nvPr>
            <p:ph type="title"/>
          </p:nvPr>
        </p:nvSpPr>
        <p:spPr/>
        <p:txBody>
          <a:bodyPr/>
          <a:lstStyle/>
          <a:p>
            <a:r>
              <a:rPr lang="en-US" sz="2800" dirty="0">
                <a:solidFill>
                  <a:schemeClr val="accent3">
                    <a:lumMod val="50000"/>
                  </a:schemeClr>
                </a:solidFill>
              </a:rPr>
              <a:t>Livestock farmers are the real losers of the drought </a:t>
            </a:r>
            <a:r>
              <a:rPr lang="hu-HU" sz="2800" dirty="0">
                <a:solidFill>
                  <a:schemeClr val="accent3">
                    <a:lumMod val="50000"/>
                  </a:schemeClr>
                </a:solidFill>
              </a:rPr>
              <a:t>1.</a:t>
            </a:r>
            <a:endParaRPr lang="hu-HU" sz="3600" dirty="0">
              <a:solidFill>
                <a:schemeClr val="accent3">
                  <a:lumMod val="50000"/>
                </a:schemeClr>
              </a:solidFill>
            </a:endParaRPr>
          </a:p>
        </p:txBody>
      </p:sp>
      <p:sp>
        <p:nvSpPr>
          <p:cNvPr id="6" name="Tartalom helye 5">
            <a:extLst>
              <a:ext uri="{FF2B5EF4-FFF2-40B4-BE49-F238E27FC236}">
                <a16:creationId xmlns:a16="http://schemas.microsoft.com/office/drawing/2014/main" id="{7EA9659D-3452-DBB7-C39E-076ECCEBCBFB}"/>
              </a:ext>
            </a:extLst>
          </p:cNvPr>
          <p:cNvSpPr>
            <a:spLocks noGrp="1"/>
          </p:cNvSpPr>
          <p:nvPr>
            <p:ph idx="1"/>
          </p:nvPr>
        </p:nvSpPr>
        <p:spPr>
          <a:xfrm>
            <a:off x="457200" y="987574"/>
            <a:ext cx="8229600" cy="3607049"/>
          </a:xfrm>
        </p:spPr>
        <p:txBody>
          <a:bodyPr/>
          <a:lstStyle/>
          <a:p>
            <a:pPr algn="just">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year, the vast majority of the country's territory was hit by a severe or high degree of drought. In addition to the losses experienced by the grain growers, a significant part of the corn crop was also destroyed, and our lawns were also burnt.</a:t>
            </a:r>
          </a:p>
          <a:p>
            <a:pPr algn="just">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unprecedented drought does not only cause problems for plant growers.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Livestock breeders are clearly the most endangered</a:t>
            </a:r>
            <a:r>
              <a:rPr lang="en-US" sz="1600" dirty="0">
                <a:effectLst/>
                <a:latin typeface="Calibri" panose="020F0502020204030204" pitchFamily="34" charset="0"/>
                <a:ea typeface="Calibri" panose="020F0502020204030204" pitchFamily="34" charset="0"/>
                <a:cs typeface="Times New Roman" panose="02020603050405020304" pitchFamily="18" charset="0"/>
              </a:rPr>
              <a:t>, since - in addition to the fact that last year was not successful for them either - the lack of fodder due to the drought in some places is so great that they will not be able to winterize their livestock without help.</a:t>
            </a:r>
          </a:p>
          <a:p>
            <a:pPr algn="just">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problem is so complex that it cannot be solved simply by modifying the feed recipes - which will result in a decrease in efficiency anyway.</a:t>
            </a:r>
          </a:p>
          <a:p>
            <a:pPr algn="just">
              <a:lnSpc>
                <a:spcPct val="107000"/>
              </a:lnSpc>
              <a:spcBef>
                <a:spcPts val="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And in some livestock sectors - just think of pond farms and fish farming - not only the price increase and availability of feed and other input materials cause problems, but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the animals' habitat is also at risk</a:t>
            </a:r>
            <a:r>
              <a:rPr lang="hu-HU" sz="16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hu-HU" sz="900" dirty="0"/>
          </a:p>
        </p:txBody>
      </p:sp>
    </p:spTree>
    <p:extLst>
      <p:ext uri="{BB962C8B-B14F-4D97-AF65-F5344CB8AC3E}">
        <p14:creationId xmlns:p14="http://schemas.microsoft.com/office/powerpoint/2010/main" val="222977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9CD85C-A510-F192-4178-B67C78F75147}"/>
              </a:ext>
            </a:extLst>
          </p:cNvPr>
          <p:cNvSpPr>
            <a:spLocks noGrp="1"/>
          </p:cNvSpPr>
          <p:nvPr>
            <p:ph type="title"/>
          </p:nvPr>
        </p:nvSpPr>
        <p:spPr/>
        <p:txBody>
          <a:bodyPr/>
          <a:lstStyle/>
          <a:p>
            <a:r>
              <a:rPr lang="en-US" sz="2800" dirty="0">
                <a:solidFill>
                  <a:schemeClr val="accent3">
                    <a:lumMod val="50000"/>
                  </a:schemeClr>
                </a:solidFill>
              </a:rPr>
              <a:t>Livestock farmers are the real losers of the drought </a:t>
            </a:r>
            <a:r>
              <a:rPr lang="hu-HU" sz="2800" dirty="0">
                <a:solidFill>
                  <a:schemeClr val="accent3">
                    <a:lumMod val="50000"/>
                  </a:schemeClr>
                </a:solidFill>
              </a:rPr>
              <a:t>2.</a:t>
            </a:r>
            <a:endParaRPr lang="hu-HU" sz="2800" dirty="0"/>
          </a:p>
        </p:txBody>
      </p:sp>
      <p:sp>
        <p:nvSpPr>
          <p:cNvPr id="3" name="Tartalom helye 2">
            <a:extLst>
              <a:ext uri="{FF2B5EF4-FFF2-40B4-BE49-F238E27FC236}">
                <a16:creationId xmlns:a16="http://schemas.microsoft.com/office/drawing/2014/main" id="{118B2168-8844-BF77-9F15-5049D8E2656D}"/>
              </a:ext>
            </a:extLst>
          </p:cNvPr>
          <p:cNvSpPr>
            <a:spLocks noGrp="1"/>
          </p:cNvSpPr>
          <p:nvPr>
            <p:ph idx="1"/>
          </p:nvPr>
        </p:nvSpPr>
        <p:spPr/>
        <p:txBody>
          <a:bodyPr/>
          <a:lstStyle/>
          <a:p>
            <a:pPr algn="just">
              <a:lnSpc>
                <a:spcPct val="107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receiving news from several sectors about the decrease in slaughter weights, the reduction in the number of inseminations, and the number of advertisements for breeding animals for sale has increased. The signs already indicate that the number of domestic livestock will decrease, but the extent cannot yet be predicted.</a:t>
            </a:r>
          </a:p>
          <a:p>
            <a:pPr algn="just">
              <a:lnSpc>
                <a:spcPct val="107000"/>
              </a:lnSpc>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must be clearly seen that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those who end up keeping animals in their dire straits will probably never start again.</a:t>
            </a:r>
          </a:p>
          <a:p>
            <a:pPr algn="just">
              <a:lnSpc>
                <a:spcPct val="107000"/>
              </a:lnSpc>
              <a:spcBef>
                <a:spcPts val="0"/>
              </a:spcBef>
              <a:spcAft>
                <a:spcPts val="6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It is likely that the decline will be temporary in several sectors</a:t>
            </a:r>
            <a:r>
              <a:rPr lang="en-US" sz="1800" dirty="0">
                <a:effectLst/>
                <a:latin typeface="Calibri" panose="020F0502020204030204" pitchFamily="34" charset="0"/>
                <a:ea typeface="Calibri" panose="020F0502020204030204" pitchFamily="34" charset="0"/>
                <a:cs typeface="Times New Roman" panose="02020603050405020304" pitchFamily="18" charset="0"/>
              </a:rPr>
              <a:t>: other, more efficiently producing economies will take over part of the lost production</a:t>
            </a:r>
            <a:endParaRPr lang="hu-HU" dirty="0"/>
          </a:p>
        </p:txBody>
      </p:sp>
    </p:spTree>
    <p:extLst>
      <p:ext uri="{BB962C8B-B14F-4D97-AF65-F5344CB8AC3E}">
        <p14:creationId xmlns:p14="http://schemas.microsoft.com/office/powerpoint/2010/main" val="38098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2800" dirty="0">
                <a:solidFill>
                  <a:schemeClr val="accent3">
                    <a:lumMod val="50000"/>
                  </a:schemeClr>
                </a:solidFill>
                <a:latin typeface="Trebuchet MS" panose="020B0603020202020204" pitchFamily="34" charset="0"/>
              </a:rPr>
              <a:t>Animal husbandry position</a:t>
            </a:r>
            <a:endParaRPr lang="hu-HU" sz="2800" dirty="0">
              <a:solidFill>
                <a:schemeClr val="accent3">
                  <a:lumMod val="50000"/>
                </a:schemeClr>
              </a:solidFill>
              <a:latin typeface="Trebuchet MS" panose="020B0603020202020204" pitchFamily="34" charset="0"/>
            </a:endParaRPr>
          </a:p>
        </p:txBody>
      </p:sp>
      <p:graphicFrame>
        <p:nvGraphicFramePr>
          <p:cNvPr id="5" name="Tartalom helye 4"/>
          <p:cNvGraphicFramePr>
            <a:graphicFrameLocks noGrp="1"/>
          </p:cNvGraphicFramePr>
          <p:nvPr>
            <p:ph sz="half" idx="1"/>
            <p:extLst>
              <p:ext uri="{D42A27DB-BD31-4B8C-83A1-F6EECF244321}">
                <p14:modId xmlns:p14="http://schemas.microsoft.com/office/powerpoint/2010/main" val="3756831606"/>
              </p:ext>
            </p:extLst>
          </p:nvPr>
        </p:nvGraphicFramePr>
        <p:xfrm>
          <a:off x="323528" y="900113"/>
          <a:ext cx="4172272" cy="3327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áblázat 9"/>
          <p:cNvGraphicFramePr>
            <a:graphicFrameLocks noGrp="1"/>
          </p:cNvGraphicFramePr>
          <p:nvPr>
            <p:extLst>
              <p:ext uri="{D42A27DB-BD31-4B8C-83A1-F6EECF244321}">
                <p14:modId xmlns:p14="http://schemas.microsoft.com/office/powerpoint/2010/main" val="3587329903"/>
              </p:ext>
            </p:extLst>
          </p:nvPr>
        </p:nvGraphicFramePr>
        <p:xfrm>
          <a:off x="323528" y="3810930"/>
          <a:ext cx="2808312" cy="794385"/>
        </p:xfrm>
        <a:graphic>
          <a:graphicData uri="http://schemas.openxmlformats.org/drawingml/2006/table">
            <a:tbl>
              <a:tblPr>
                <a:tableStyleId>{69C7853C-536D-4A76-A0AE-DD22124D55A5}</a:tableStyleId>
              </a:tblPr>
              <a:tblGrid>
                <a:gridCol w="713477">
                  <a:extLst>
                    <a:ext uri="{9D8B030D-6E8A-4147-A177-3AD203B41FA5}">
                      <a16:colId xmlns:a16="http://schemas.microsoft.com/office/drawing/2014/main" val="20000"/>
                    </a:ext>
                  </a:extLst>
                </a:gridCol>
                <a:gridCol w="108672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190500">
                <a:tc>
                  <a:txBody>
                    <a:bodyPr/>
                    <a:lstStyle/>
                    <a:p>
                      <a:pPr algn="l" fontAlgn="b"/>
                      <a:endParaRPr lang="hu-HU" sz="11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en-US" sz="900" b="1" u="none" strike="noStrike" dirty="0">
                          <a:effectLst/>
                        </a:rPr>
                        <a:t>Plant production</a:t>
                      </a:r>
                      <a:endParaRPr lang="hu-HU" sz="9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en-US" sz="900" b="1" u="none" strike="noStrike" dirty="0">
                          <a:effectLst/>
                        </a:rPr>
                        <a:t>Animal husbandry</a:t>
                      </a:r>
                      <a:endParaRPr lang="hu-HU" sz="9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extLst>
                  <a:ext uri="{0D108BD9-81ED-4DB2-BD59-A6C34878D82A}">
                    <a16:rowId xmlns:a16="http://schemas.microsoft.com/office/drawing/2014/main" val="10000"/>
                  </a:ext>
                </a:extLst>
              </a:tr>
              <a:tr h="190500">
                <a:tc>
                  <a:txBody>
                    <a:bodyPr/>
                    <a:lstStyle/>
                    <a:p>
                      <a:pPr algn="r" fontAlgn="b"/>
                      <a:r>
                        <a:rPr lang="hu-HU" sz="1100" u="none" strike="noStrike">
                          <a:effectLst/>
                        </a:rPr>
                        <a:t>2015</a:t>
                      </a:r>
                      <a:endParaRPr lang="hu-HU" sz="1100" b="1" i="0" u="none" strike="noStrike">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hu-HU" sz="1100" u="none" strike="noStrike" dirty="0">
                          <a:effectLst/>
                        </a:rPr>
                        <a:t>58,2%</a:t>
                      </a:r>
                      <a:endParaRPr lang="hu-HU" sz="11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hu-HU" sz="1100" u="none" strike="noStrike">
                          <a:effectLst/>
                        </a:rPr>
                        <a:t>34,8%</a:t>
                      </a:r>
                      <a:endParaRPr lang="hu-HU" sz="1100" b="1" i="0" u="none" strike="noStrike">
                        <a:solidFill>
                          <a:srgbClr val="000000"/>
                        </a:solidFill>
                        <a:effectLst/>
                        <a:latin typeface="Calibri" panose="020F0502020204030204" pitchFamily="34" charset="0"/>
                      </a:endParaRPr>
                    </a:p>
                  </a:txBody>
                  <a:tcPr marL="9525" marR="9525" marT="9525" marB="0" anchor="b">
                    <a:cell3D prstMaterial="dkEdge">
                      <a:bevel/>
                      <a:lightRig rig="flood" dir="t"/>
                    </a:cell3D>
                  </a:tcPr>
                </a:tc>
                <a:extLst>
                  <a:ext uri="{0D108BD9-81ED-4DB2-BD59-A6C34878D82A}">
                    <a16:rowId xmlns:a16="http://schemas.microsoft.com/office/drawing/2014/main" val="10001"/>
                  </a:ext>
                </a:extLst>
              </a:tr>
              <a:tr h="190500">
                <a:tc>
                  <a:txBody>
                    <a:bodyPr/>
                    <a:lstStyle/>
                    <a:p>
                      <a:pPr algn="r" fontAlgn="b"/>
                      <a:r>
                        <a:rPr lang="hu-HU" sz="1100" u="none" strike="noStrike">
                          <a:effectLst/>
                        </a:rPr>
                        <a:t>2016</a:t>
                      </a:r>
                      <a:endParaRPr lang="hu-HU" sz="1100" b="1" i="0" u="none" strike="noStrike">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hu-HU" sz="1100" u="none" strike="noStrike" dirty="0">
                          <a:effectLst/>
                        </a:rPr>
                        <a:t>60,0%</a:t>
                      </a:r>
                      <a:endParaRPr lang="hu-HU" sz="11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hu-HU" sz="1100" u="none" strike="noStrike" dirty="0">
                          <a:effectLst/>
                        </a:rPr>
                        <a:t>33,0%</a:t>
                      </a:r>
                      <a:endParaRPr lang="hu-HU" sz="11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extLst>
                  <a:ext uri="{0D108BD9-81ED-4DB2-BD59-A6C34878D82A}">
                    <a16:rowId xmlns:a16="http://schemas.microsoft.com/office/drawing/2014/main" val="10002"/>
                  </a:ext>
                </a:extLst>
              </a:tr>
              <a:tr h="190500">
                <a:tc>
                  <a:txBody>
                    <a:bodyPr/>
                    <a:lstStyle/>
                    <a:p>
                      <a:pPr algn="r" fontAlgn="b"/>
                      <a:r>
                        <a:rPr lang="hu-HU" sz="1400" b="1" u="none" strike="noStrike" dirty="0">
                          <a:effectLst/>
                        </a:rPr>
                        <a:t>2017</a:t>
                      </a:r>
                      <a:endParaRPr lang="hu-HU" sz="14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hu-HU" sz="1400" b="1" u="none" strike="noStrike" dirty="0">
                          <a:effectLst/>
                        </a:rPr>
                        <a:t>58,0%</a:t>
                      </a:r>
                      <a:endParaRPr lang="hu-HU" sz="14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tc>
                  <a:txBody>
                    <a:bodyPr/>
                    <a:lstStyle/>
                    <a:p>
                      <a:pPr algn="ctr" fontAlgn="b"/>
                      <a:r>
                        <a:rPr lang="hu-HU" sz="1400" b="1" u="none" strike="noStrike" dirty="0">
                          <a:effectLst/>
                        </a:rPr>
                        <a:t>34,8%</a:t>
                      </a:r>
                      <a:endParaRPr lang="hu-HU" sz="1400" b="1" i="0" u="none" strike="noStrike" dirty="0">
                        <a:solidFill>
                          <a:srgbClr val="000000"/>
                        </a:solidFill>
                        <a:effectLst/>
                        <a:latin typeface="Calibri" panose="020F0502020204030204" pitchFamily="34" charset="0"/>
                      </a:endParaRPr>
                    </a:p>
                  </a:txBody>
                  <a:tcPr marL="9525" marR="9525" marT="9525" marB="0" anchor="b">
                    <a:cell3D prstMaterial="dkEdge">
                      <a:bevel/>
                      <a:lightRig rig="flood" dir="t"/>
                    </a:cell3D>
                  </a:tcPr>
                </a:tc>
                <a:extLst>
                  <a:ext uri="{0D108BD9-81ED-4DB2-BD59-A6C34878D82A}">
                    <a16:rowId xmlns:a16="http://schemas.microsoft.com/office/drawing/2014/main" val="10003"/>
                  </a:ext>
                </a:extLst>
              </a:tr>
            </a:tbl>
          </a:graphicData>
        </a:graphic>
      </p:graphicFrame>
      <p:sp>
        <p:nvSpPr>
          <p:cNvPr id="11" name="Tartalom helye 10"/>
          <p:cNvSpPr>
            <a:spLocks noGrp="1"/>
          </p:cNvSpPr>
          <p:nvPr>
            <p:ph sz="half" idx="2"/>
          </p:nvPr>
        </p:nvSpPr>
        <p:spPr>
          <a:xfrm>
            <a:off x="4629472" y="880303"/>
            <a:ext cx="4244280" cy="3347629"/>
          </a:xfrm>
          <a:solidFill>
            <a:schemeClr val="accent3">
              <a:lumMod val="60000"/>
              <a:lumOff val="40000"/>
            </a:schemeClr>
          </a:solidFill>
          <a:scene3d>
            <a:camera prst="orthographicFront"/>
            <a:lightRig rig="threePt" dir="t"/>
          </a:scene3d>
          <a:sp3d>
            <a:bevelT/>
          </a:sp3d>
        </p:spPr>
        <p:txBody>
          <a:bodyPr/>
          <a:lstStyle/>
          <a:p>
            <a:pPr marL="176213" lvl="0" indent="-176213" algn="just">
              <a:spcBef>
                <a:spcPts val="600"/>
              </a:spcBef>
              <a:spcAft>
                <a:spcPts val="600"/>
              </a:spcAft>
            </a:pPr>
            <a:r>
              <a:rPr lang="en-US" sz="1200" dirty="0">
                <a:latin typeface="Trebuchet MS" panose="020B0603020202020204" pitchFamily="34" charset="0"/>
              </a:rPr>
              <a:t>Agriculture, including animal husbandry, is a strategic sector in Hungary: strong agriculture is unimaginable without animal husbandry and the production of animal products based on it.</a:t>
            </a:r>
          </a:p>
          <a:p>
            <a:pPr marL="176213" lvl="0" indent="-176213" algn="just">
              <a:spcBef>
                <a:spcPts val="600"/>
              </a:spcBef>
              <a:spcAft>
                <a:spcPts val="600"/>
              </a:spcAft>
            </a:pPr>
            <a:r>
              <a:rPr lang="en-US" sz="1200" dirty="0">
                <a:latin typeface="Trebuchet MS" panose="020B0603020202020204" pitchFamily="34" charset="0"/>
              </a:rPr>
              <a:t>Both grain and fiber fodder are suitable for the adequate quality of fodder for livestock, which is one of the foundations of competitiveness.</a:t>
            </a:r>
          </a:p>
          <a:p>
            <a:pPr marL="176213" lvl="0" indent="-176213" algn="just">
              <a:spcBef>
                <a:spcPts val="600"/>
              </a:spcBef>
              <a:spcAft>
                <a:spcPts val="600"/>
              </a:spcAft>
            </a:pPr>
            <a:r>
              <a:rPr lang="en-US" sz="1200" dirty="0">
                <a:latin typeface="Trebuchet MS" panose="020B0603020202020204" pitchFamily="34" charset="0"/>
              </a:rPr>
              <a:t>Despite this, after the change of regime, the biggest decline in agriculture occurred in the animal husbandry sectors, many of them completely switched to the more profitable cultivation of field crops.</a:t>
            </a:r>
          </a:p>
          <a:p>
            <a:pPr marL="176213" lvl="0" indent="-176213" algn="just">
              <a:spcBef>
                <a:spcPts val="600"/>
              </a:spcBef>
              <a:spcAft>
                <a:spcPts val="600"/>
              </a:spcAft>
            </a:pPr>
            <a:r>
              <a:rPr lang="en-US" sz="1200" b="1" dirty="0">
                <a:latin typeface="Trebuchet MS" panose="020B0603020202020204" pitchFamily="34" charset="0"/>
              </a:rPr>
              <a:t>The share of animal husbandry</a:t>
            </a:r>
            <a:r>
              <a:rPr lang="en-US" sz="1200" dirty="0">
                <a:latin typeface="Trebuchet MS" panose="020B0603020202020204" pitchFamily="34" charset="0"/>
              </a:rPr>
              <a:t>, which used to determine the entire gross agricultural output, has now </a:t>
            </a:r>
            <a:r>
              <a:rPr lang="en-US" sz="1200" b="1" dirty="0">
                <a:latin typeface="Trebuchet MS" panose="020B0603020202020204" pitchFamily="34" charset="0"/>
              </a:rPr>
              <a:t>dropped below 35 percent.</a:t>
            </a:r>
            <a:endParaRPr lang="hu-HU" sz="1200" b="1" dirty="0">
              <a:latin typeface="Trebuchet MS" panose="020B0603020202020204" pitchFamily="34" charset="0"/>
            </a:endParaRPr>
          </a:p>
        </p:txBody>
      </p:sp>
    </p:spTree>
    <p:extLst>
      <p:ext uri="{BB962C8B-B14F-4D97-AF65-F5344CB8AC3E}">
        <p14:creationId xmlns:p14="http://schemas.microsoft.com/office/powerpoint/2010/main" val="115697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3200" b="1" dirty="0">
                <a:solidFill>
                  <a:schemeClr val="accent3">
                    <a:lumMod val="50000"/>
                  </a:schemeClr>
                </a:solidFill>
                <a:latin typeface="Trebuchet MS" panose="020B0603020202020204" pitchFamily="34" charset="0"/>
              </a:rPr>
              <a:t>Animal husbandry position</a:t>
            </a:r>
            <a:endParaRPr lang="hu-HU" sz="3200" b="1" dirty="0"/>
          </a:p>
        </p:txBody>
      </p:sp>
      <p:sp>
        <p:nvSpPr>
          <p:cNvPr id="3" name="Tartalom helye 2"/>
          <p:cNvSpPr>
            <a:spLocks noGrp="1"/>
          </p:cNvSpPr>
          <p:nvPr>
            <p:ph idx="1"/>
          </p:nvPr>
        </p:nvSpPr>
        <p:spPr/>
        <p:txBody>
          <a:bodyPr/>
          <a:lstStyle/>
          <a:p>
            <a:r>
              <a:rPr lang="en-US" sz="1400" dirty="0"/>
              <a:t>Currently, </a:t>
            </a:r>
            <a:r>
              <a:rPr lang="en-US" sz="1400" b="1" dirty="0"/>
              <a:t>domestic livestock breeding is stagnating despite the subsidies provided to the sector, while the sector has significant untapped potential.</a:t>
            </a:r>
          </a:p>
          <a:p>
            <a:r>
              <a:rPr lang="en-US" sz="1400" dirty="0"/>
              <a:t>In order to make much better use of the dormant production potential in the sector, </a:t>
            </a:r>
            <a:r>
              <a:rPr lang="en-US" sz="1400" b="1" dirty="0"/>
              <a:t>continuous development</a:t>
            </a:r>
            <a:r>
              <a:rPr lang="en-US" sz="1400" dirty="0"/>
              <a:t> and the practical application of domestic and international innovations are essential.</a:t>
            </a:r>
          </a:p>
          <a:p>
            <a:r>
              <a:rPr lang="en-US" sz="1400" dirty="0"/>
              <a:t>More extreme weather due to climate change, epidemic animal diseases, growing social expectations - such as animal welfare and environmental protection - and limited resource bases pose </a:t>
            </a:r>
            <a:r>
              <a:rPr lang="en-US" sz="1400" b="1" dirty="0"/>
              <a:t>ever-increasing challenges to the sector,</a:t>
            </a:r>
            <a:r>
              <a:rPr lang="en-US" sz="1400" dirty="0"/>
              <a:t> so animal husbandry and food production based on it must meet greater demands than ever before.</a:t>
            </a:r>
            <a:r>
              <a:rPr lang="hu-HU" sz="1400" dirty="0"/>
              <a:t> </a:t>
            </a:r>
          </a:p>
          <a:p>
            <a:pPr marL="0" lvl="0" indent="0" algn="just">
              <a:buNone/>
            </a:pPr>
            <a:endParaRPr lang="hu-HU" sz="1100" dirty="0"/>
          </a:p>
          <a:p>
            <a:pPr marL="0" lvl="0" indent="0" algn="ctr">
              <a:buNone/>
            </a:pPr>
            <a:r>
              <a:rPr lang="en-US" sz="1400" b="1" dirty="0">
                <a:solidFill>
                  <a:schemeClr val="accent3">
                    <a:lumMod val="50000"/>
                  </a:schemeClr>
                </a:solidFill>
                <a:latin typeface="Trebuchet MS" panose="020B0603020202020204" pitchFamily="34" charset="0"/>
              </a:rPr>
              <a:t>Our goal is to meet the challenges,</a:t>
            </a:r>
          </a:p>
          <a:p>
            <a:pPr marL="0" lvl="0" indent="0" algn="ctr">
              <a:buNone/>
            </a:pPr>
            <a:r>
              <a:rPr lang="en-US" sz="1400" b="1" dirty="0">
                <a:solidFill>
                  <a:schemeClr val="accent3">
                    <a:lumMod val="50000"/>
                  </a:schemeClr>
                </a:solidFill>
                <a:latin typeface="Trebuchet MS" panose="020B0603020202020204" pitchFamily="34" charset="0"/>
              </a:rPr>
              <a:t>Standing on strong feet in Hungary both professionally and administratively,</a:t>
            </a:r>
          </a:p>
          <a:p>
            <a:pPr marL="0" lvl="0" indent="0" algn="ctr">
              <a:buNone/>
            </a:pPr>
            <a:r>
              <a:rPr lang="en-US" sz="1400" b="1" dirty="0">
                <a:solidFill>
                  <a:schemeClr val="accent3">
                    <a:lumMod val="50000"/>
                  </a:schemeClr>
                </a:solidFill>
                <a:latin typeface="Trebuchet MS" panose="020B0603020202020204" pitchFamily="34" charset="0"/>
              </a:rPr>
              <a:t>be a well-organized and profitable animal husbandry</a:t>
            </a:r>
            <a:r>
              <a:rPr lang="hu-HU" sz="1600" b="1" dirty="0">
                <a:solidFill>
                  <a:schemeClr val="accent3">
                    <a:lumMod val="50000"/>
                  </a:schemeClr>
                </a:solidFill>
              </a:rPr>
              <a:t>.</a:t>
            </a:r>
          </a:p>
          <a:p>
            <a:endParaRPr lang="hu-HU" sz="1100" dirty="0">
              <a:solidFill>
                <a:schemeClr val="accent3">
                  <a:lumMod val="50000"/>
                </a:schemeClr>
              </a:solidFill>
              <a:latin typeface="Trebuchet MS" panose="020B0603020202020204" pitchFamily="34" charset="0"/>
            </a:endParaRPr>
          </a:p>
        </p:txBody>
      </p:sp>
    </p:spTree>
    <p:extLst>
      <p:ext uri="{BB962C8B-B14F-4D97-AF65-F5344CB8AC3E}">
        <p14:creationId xmlns:p14="http://schemas.microsoft.com/office/powerpoint/2010/main" val="18649485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téma">
  <a:themeElements>
    <a:clrScheme name="1. egyéni séma">
      <a:dk1>
        <a:srgbClr val="026634"/>
      </a:dk1>
      <a:lt1>
        <a:srgbClr val="FFFFFF"/>
      </a:lt1>
      <a:dk2>
        <a:srgbClr val="8F8F8F"/>
      </a:dk2>
      <a:lt2>
        <a:srgbClr val="92C01F"/>
      </a:lt2>
      <a:accent1>
        <a:srgbClr val="026634"/>
      </a:accent1>
      <a:accent2>
        <a:srgbClr val="E10B17"/>
      </a:accent2>
      <a:accent3>
        <a:srgbClr val="0E3B83"/>
      </a:accent3>
      <a:accent4>
        <a:srgbClr val="91191B"/>
      </a:accent4>
      <a:accent5>
        <a:srgbClr val="E8C051"/>
      </a:accent5>
      <a:accent6>
        <a:srgbClr val="D4DFC8"/>
      </a:accent6>
      <a:hlink>
        <a:srgbClr val="3DA435"/>
      </a:hlink>
      <a:folHlink>
        <a:srgbClr val="F15A24"/>
      </a:folHlink>
    </a:clrScheme>
    <a:fontScheme name="1. egyéni séma">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noAutofit/>
      </a:bodyPr>
      <a:lstStyle>
        <a:defPPr>
          <a:defRPr sz="1400" dirty="0" smtClean="0">
            <a:solidFill>
              <a:srgbClr val="006633"/>
            </a:solidFill>
            <a:latin typeface="Titillium" panose="00000500000000000000" pitchFamily="50" charset="-18"/>
          </a:defRPr>
        </a:defPPr>
      </a:lstStyle>
    </a:txDef>
  </a:objectDefaults>
  <a:extraClrSchemeLst/>
  <a:extLst>
    <a:ext uri="{05A4C25C-085E-4340-85A3-A5531E510DB2}">
      <thm15:themeFamily xmlns:thm15="http://schemas.microsoft.com/office/thememl/2012/main" name="NAK_prezentacio_sablon2019_v2 [Írásvédett]" id="{525048EC-FB4D-42D8-8B2A-E6A31C093898}" vid="{50719293-9566-4BD2-83FD-5037FEAF480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6552</TotalTime>
  <Words>2734</Words>
  <Application>Microsoft Office PowerPoint</Application>
  <PresentationFormat>On-screen Show (16:9)</PresentationFormat>
  <Paragraphs>182</Paragraphs>
  <Slides>18</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Arial</vt:lpstr>
      <vt:lpstr>Calibri</vt:lpstr>
      <vt:lpstr>Courier New</vt:lpstr>
      <vt:lpstr>Modern Love Grunge</vt:lpstr>
      <vt:lpstr>Times New Roman</vt:lpstr>
      <vt:lpstr>Titillium</vt:lpstr>
      <vt:lpstr>Titillium Bd</vt:lpstr>
      <vt:lpstr>Titillium Lt</vt:lpstr>
      <vt:lpstr>Trebuchet MS</vt:lpstr>
      <vt:lpstr>Wingdings</vt:lpstr>
      <vt:lpstr>Office-téma</vt:lpstr>
      <vt:lpstr>2_Office-téma</vt:lpstr>
      <vt:lpstr>1_Office-téma</vt:lpstr>
      <vt:lpstr>3_Office-téma</vt:lpstr>
      <vt:lpstr>PowerPoint Presentation</vt:lpstr>
      <vt:lpstr>PowerPoint Presentation</vt:lpstr>
      <vt:lpstr>The effects of the Russian-Ukrainian war</vt:lpstr>
      <vt:lpstr>Inputprice-explosion</vt:lpstr>
      <vt:lpstr>Epidemic Animal Deseases</vt:lpstr>
      <vt:lpstr>Livestock farmers are the real losers of the drought 1.</vt:lpstr>
      <vt:lpstr>Livestock farmers are the real losers of the drought 2.</vt:lpstr>
      <vt:lpstr>Animal husbandry position</vt:lpstr>
      <vt:lpstr>Animal husbandry position</vt:lpstr>
      <vt:lpstr>Threats and opportunities…</vt:lpstr>
      <vt:lpstr>The Human factor… </vt:lpstr>
      <vt:lpstr>Development and R&amp;D programs</vt:lpstr>
      <vt:lpstr>Market access measures</vt:lpstr>
      <vt:lpstr>Animal health status </vt:lpstr>
      <vt:lpstr>Policy of subsidy</vt:lpstr>
      <vt:lpstr>Adequate regulatory environment</vt:lpstr>
      <vt:lpstr>Social pressures on animal production pathways and their products </vt:lpstr>
      <vt:lpstr>Consumer reservations and expectations related to animal product lines and their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 jön a megye neve</dc:title>
  <dc:creator>Horváth-Nagy Barbara</dc:creator>
  <cp:lastModifiedBy>Wladimir, Ruszlan</cp:lastModifiedBy>
  <cp:revision>231</cp:revision>
  <cp:lastPrinted>2017-10-17T06:33:07Z</cp:lastPrinted>
  <dcterms:created xsi:type="dcterms:W3CDTF">2016-11-14T10:52:38Z</dcterms:created>
  <dcterms:modified xsi:type="dcterms:W3CDTF">2022-09-28T13:26:34Z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ff753fd-faf2-4608-9b59-553f003adcdf_Enabled">
    <vt:lpwstr>true</vt:lpwstr>
  </property>
  <property fmtid="{D5CDD505-2E9C-101B-9397-08002B2CF9AE}" pid="3" name="MSIP_Label_2ff753fd-faf2-4608-9b59-553f003adcdf_SetDate">
    <vt:lpwstr>2022-09-28T11:44:35Z</vt:lpwstr>
  </property>
  <property fmtid="{D5CDD505-2E9C-101B-9397-08002B2CF9AE}" pid="4" name="MSIP_Label_2ff753fd-faf2-4608-9b59-553f003adcdf_Method">
    <vt:lpwstr>Privileged</vt:lpwstr>
  </property>
  <property fmtid="{D5CDD505-2E9C-101B-9397-08002B2CF9AE}" pid="5" name="MSIP_Label_2ff753fd-faf2-4608-9b59-553f003adcdf_Name">
    <vt:lpwstr>2ff753fd-faf2-4608-9b59-553f003adcdf</vt:lpwstr>
  </property>
  <property fmtid="{D5CDD505-2E9C-101B-9397-08002B2CF9AE}" pid="6" name="MSIP_Label_2ff753fd-faf2-4608-9b59-553f003adcdf_SiteId">
    <vt:lpwstr>49618402-6ea3-441d-957d-7df8773fee54</vt:lpwstr>
  </property>
  <property fmtid="{D5CDD505-2E9C-101B-9397-08002B2CF9AE}" pid="7" name="MSIP_Label_2ff753fd-faf2-4608-9b59-553f003adcdf_ActionId">
    <vt:lpwstr>bc00517b-1e50-4d7e-aec8-e70b090245ee</vt:lpwstr>
  </property>
  <property fmtid="{D5CDD505-2E9C-101B-9397-08002B2CF9AE}" pid="8" name="MSIP_Label_2ff753fd-faf2-4608-9b59-553f003adcdf_ContentBits">
    <vt:lpwstr>0</vt:lpwstr>
  </property>
</Properties>
</file>