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3"/>
  </p:notesMasterIdLst>
  <p:handoutMasterIdLst>
    <p:handoutMasterId r:id="rId24"/>
  </p:handoutMasterIdLst>
  <p:sldIdLst>
    <p:sldId id="336" r:id="rId5"/>
    <p:sldId id="319" r:id="rId6"/>
    <p:sldId id="413" r:id="rId7"/>
    <p:sldId id="417" r:id="rId8"/>
    <p:sldId id="415" r:id="rId9"/>
    <p:sldId id="411" r:id="rId10"/>
    <p:sldId id="412" r:id="rId11"/>
    <p:sldId id="378" r:id="rId12"/>
    <p:sldId id="376" r:id="rId13"/>
    <p:sldId id="363" r:id="rId14"/>
    <p:sldId id="364" r:id="rId15"/>
    <p:sldId id="390" r:id="rId16"/>
    <p:sldId id="391" r:id="rId17"/>
    <p:sldId id="392" r:id="rId18"/>
    <p:sldId id="393" r:id="rId19"/>
    <p:sldId id="394" r:id="rId20"/>
    <p:sldId id="409" r:id="rId21"/>
    <p:sldId id="410" r:id="rId22"/>
  </p:sldIdLst>
  <p:sldSz cx="9144000" cy="5143500" type="screen16x9"/>
  <p:notesSz cx="6669088" cy="9872663"/>
  <p:defaultTextStyle>
    <a:defPPr>
      <a:defRPr lang="hu-HU"/>
    </a:defPPr>
    <a:lvl1pPr marL="0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9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3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2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71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4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2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éma alapján készült stílus 2 – 3. jelölőszín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3381" autoAdjust="0"/>
  </p:normalViewPr>
  <p:slideViewPr>
    <p:cSldViewPr>
      <p:cViewPr varScale="1">
        <p:scale>
          <a:sx n="82" d="100"/>
          <a:sy n="82" d="100"/>
        </p:scale>
        <p:origin x="724" y="56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29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ul.udo\Desktop\zaszloseho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Ágazatok részesedése a bruttó kibocsátásból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30"/>
      <c:rotY val="2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089139800921113E-2"/>
          <c:y val="0.30625364352639267"/>
          <c:w val="0.89722222222222214"/>
          <c:h val="0.64327573636628765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9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454-470D-8A52-111FD2A6E3E7}"/>
              </c:ext>
            </c:extLst>
          </c:dPt>
          <c:dPt>
            <c:idx val="1"/>
            <c:bubble3D val="0"/>
            <c:explosion val="4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454-470D-8A52-111FD2A6E3E7}"/>
              </c:ext>
            </c:extLst>
          </c:dPt>
          <c:dPt>
            <c:idx val="2"/>
            <c:bubble3D val="0"/>
            <c:explosion val="39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454-470D-8A52-111FD2A6E3E7}"/>
              </c:ext>
            </c:extLst>
          </c:dPt>
          <c:dPt>
            <c:idx val="3"/>
            <c:bubble3D val="0"/>
            <c:explosion val="31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454-470D-8A52-111FD2A6E3E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454-470D-8A52-111FD2A6E3E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5454-470D-8A52-111FD2A6E3E7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5454-470D-8A52-111FD2A6E3E7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5454-470D-8A52-111FD2A6E3E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5454-470D-8A52-111FD2A6E3E7}"/>
              </c:ext>
            </c:extLst>
          </c:dPt>
          <c:dPt>
            <c:idx val="9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5454-470D-8A52-111FD2A6E3E7}"/>
              </c:ext>
            </c:extLst>
          </c:dPt>
          <c:dLbls>
            <c:dLbl>
              <c:idx val="0"/>
              <c:layout>
                <c:manualLayout>
                  <c:x val="-2.4351240762826697E-2"/>
                  <c:y val="-6.48773070658869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54-470D-8A52-111FD2A6E3E7}"/>
                </c:ext>
              </c:extLst>
            </c:dLbl>
            <c:dLbl>
              <c:idx val="1"/>
              <c:layout>
                <c:manualLayout>
                  <c:x val="-9.1317152860599694E-3"/>
                  <c:y val="-0.125938301951427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54-470D-8A52-111FD2A6E3E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454-470D-8A52-111FD2A6E3E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454-470D-8A52-111FD2A6E3E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454-470D-8A52-111FD2A6E3E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454-470D-8A52-111FD2A6E3E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454-470D-8A52-111FD2A6E3E7}"/>
                </c:ext>
              </c:extLst>
            </c:dLbl>
            <c:dLbl>
              <c:idx val="7"/>
              <c:layout>
                <c:manualLayout>
                  <c:x val="-0.12500000000000003"/>
                  <c:y val="-3.70370370370370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54-470D-8A52-111FD2A6E3E7}"/>
                </c:ext>
              </c:extLst>
            </c:dLbl>
            <c:dLbl>
              <c:idx val="8"/>
              <c:layout>
                <c:manualLayout>
                  <c:x val="5.5555555555555504E-2"/>
                  <c:y val="-3.7037037037037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54-470D-8A52-111FD2A6E3E7}"/>
                </c:ext>
              </c:extLst>
            </c:dLbl>
            <c:dLbl>
              <c:idx val="9"/>
              <c:layout>
                <c:manualLayout>
                  <c:x val="0"/>
                  <c:y val="-3.7037037037037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454-470D-8A52-111FD2A6E3E7}"/>
                </c:ext>
              </c:extLst>
            </c:dLbl>
            <c:spPr>
              <a:noFill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Munka1!$A$3:$A$12</c:f>
              <c:strCache>
                <c:ptCount val="10"/>
                <c:pt idx="0">
                  <c:v>Baromfi</c:v>
                </c:pt>
                <c:pt idx="1">
                  <c:v>Szarvasmarha</c:v>
                </c:pt>
                <c:pt idx="2">
                  <c:v>Sertés</c:v>
                </c:pt>
                <c:pt idx="3">
                  <c:v>Egyéb állattenyésztés</c:v>
                </c:pt>
                <c:pt idx="4">
                  <c:v>Gabona</c:v>
                </c:pt>
                <c:pt idx="5">
                  <c:v>Ipari növények</c:v>
                </c:pt>
                <c:pt idx="6">
                  <c:v>Friss zöldség</c:v>
                </c:pt>
                <c:pt idx="7">
                  <c:v>Gyümölcs, szőlő</c:v>
                </c:pt>
                <c:pt idx="8">
                  <c:v>Egyéb növény</c:v>
                </c:pt>
                <c:pt idx="9">
                  <c:v>Szolgáltatás </c:v>
                </c:pt>
              </c:strCache>
            </c:strRef>
          </c:cat>
          <c:val>
            <c:numRef>
              <c:f>Munka1!$B$3:$B$12</c:f>
              <c:numCache>
                <c:formatCode>General</c:formatCode>
                <c:ptCount val="10"/>
                <c:pt idx="0">
                  <c:v>12.4</c:v>
                </c:pt>
                <c:pt idx="1">
                  <c:v>10.1</c:v>
                </c:pt>
                <c:pt idx="2">
                  <c:v>9.1999999999999993</c:v>
                </c:pt>
                <c:pt idx="3">
                  <c:v>2.8</c:v>
                </c:pt>
                <c:pt idx="4">
                  <c:v>24.1</c:v>
                </c:pt>
                <c:pt idx="5">
                  <c:v>17.100000000000001</c:v>
                </c:pt>
                <c:pt idx="6">
                  <c:v>6.9</c:v>
                </c:pt>
                <c:pt idx="7">
                  <c:v>6.6</c:v>
                </c:pt>
                <c:pt idx="8">
                  <c:v>3.3</c:v>
                </c:pt>
                <c:pt idx="9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454-470D-8A52-111FD2A6E3E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993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615AB-F426-49EF-8A19-A38C91955BA2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674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993" y="937674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EF2BB-4875-4107-AE30-D7BB89EA6F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252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993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07CD-BCF9-814D-AD9B-0BA7F9C2C00F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74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93" y="937674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340B-B18C-8641-BC9C-302038F7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4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9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high - compared to two years ago double/triple feed and feed supplement prices. Price is one thing - but not always available or not always sold</a:t>
            </a:r>
            <a:r>
              <a:rPr lang="hu-HU" dirty="0"/>
              <a:t>, </a:t>
            </a:r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several</a:t>
            </a:r>
            <a:r>
              <a:rPr lang="hu-HU" dirty="0"/>
              <a:t> </a:t>
            </a:r>
            <a:r>
              <a:rPr lang="hu-HU" dirty="0" err="1"/>
              <a:t>speculations</a:t>
            </a:r>
            <a:endParaRPr lang="hu-HU" dirty="0"/>
          </a:p>
          <a:p>
            <a:r>
              <a:rPr lang="en-US" dirty="0"/>
              <a:t>Increased energy prices (depending on contract-time: electricity: 3x-4x, gas 6x-10x) In the case of fuel, not only own use, but also increased costs for various transport (input, livestock)! (+20%)Investment related input costs - construction, equipment, raw materials - have also increased. Implementation of successful tenders may be at risk</a:t>
            </a:r>
            <a:r>
              <a:rPr lang="hu-HU" dirty="0"/>
              <a:t> - </a:t>
            </a:r>
            <a:r>
              <a:rPr lang="en-US" dirty="0"/>
              <a:t>Risk and spread of African swine fever in Europe. </a:t>
            </a:r>
            <a:r>
              <a:rPr lang="hu-HU" dirty="0"/>
              <a:t>- </a:t>
            </a:r>
            <a:r>
              <a:rPr lang="en-US" dirty="0"/>
              <a:t>High prevention and control costs</a:t>
            </a:r>
            <a:r>
              <a:rPr lang="hu-HU" dirty="0"/>
              <a:t> - </a:t>
            </a:r>
            <a:r>
              <a:rPr lang="en-US" dirty="0"/>
              <a:t>Inflation</a:t>
            </a:r>
            <a:r>
              <a:rPr lang="hu-HU" dirty="0"/>
              <a:t> - </a:t>
            </a:r>
            <a:r>
              <a:rPr lang="en-US" dirty="0"/>
              <a:t>Forced increase in wages</a:t>
            </a:r>
            <a:r>
              <a:rPr lang="hu-HU" dirty="0"/>
              <a:t> - </a:t>
            </a:r>
            <a:r>
              <a:rPr lang="en-US" dirty="0"/>
              <a:t>DAILY COST CHANGES!</a:t>
            </a:r>
            <a:endParaRPr lang="hu-HU" dirty="0"/>
          </a:p>
          <a:p>
            <a:r>
              <a:rPr lang="en-US" dirty="0"/>
              <a:t>At the end of 2021 Hungary has successfully completed the PRRS eradication </a:t>
            </a:r>
            <a:r>
              <a:rPr lang="en-US" dirty="0" err="1"/>
              <a:t>programme</a:t>
            </a:r>
            <a:r>
              <a:rPr lang="en-US" dirty="0"/>
              <a:t>, all the farms are PRRS free. This and related results will be very important in reducing the use of antibiotics.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6065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Ukrajna a napraforgómagolaj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fontos forrása egyben, a világpiac mintegy 50%-át adja. Az USDA 2021/2022-ben 33 millió tonnára becsülte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Ukrajna búza termelését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exportját pedig 24 millió tonnára. Ezzel Ukrajna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harmadik legnagyobb búzaexportőr lenne idén, közel 12%-os részesedéssel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globális búzapiacon. Minezek az adatok azonban </a:t>
            </a:r>
            <a:r>
              <a:rPr lang="hu-H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számolnak a háború következtében bekövetkező termelési és szállítási nehézségekkel.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2021/22. gazdasági évben az USDA szerint 42 millió tonna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kukoricát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termel, amelyből 33,5 millió tonnát szánnak exportra. Ezzel Ukrajna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globális kukoricaexport mintegy 17%-át tette volna ki, és a világ negyedik legnagyobb kukoricaexportőre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lenne.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8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94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7687F62-7AB6-4E66-8715-80CBA8A3FB1F}" type="datetime1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XIV. Földész Fórum - 2019.01.07. - Újfehértó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7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4BAF26D4-7CB2-4E9C-B229-DFAE98A4B16A}" type="datetime1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XIV. Földész Fórum - 2019.01.07. - Újfehértó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31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69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86BB1D65-DDC2-4FB9-B8F6-ADF615DAE2BB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5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CA562007-9089-401B-9A60-4B3FB797EE07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0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9B034B21-57D8-41FA-8D3E-8ED6FA4580FF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14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AFA6DE00-B21C-4104-B115-E3A76F4210E1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07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ECF5FD7C-1402-4F27-B636-C57A1D1B4F73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3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72A6367A-A2AD-4468-8B66-F472D32C6B32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74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F5A1263-6BFC-4703-A49C-DC93BA4B8F9D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3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F4B8C0F-92EB-42DA-9149-AF1801CFF65E}" type="datetime1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XIV. Földész Fórum - 2019.01.07. - Újfehértó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816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C2A49500-AB60-4158-BF4E-428B14F794B8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96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9A245BCE-0427-4A1F-A2EC-CC90B25192F1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5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D000ACDD-33AF-4E26-B9BA-B1D4BCDAC4B0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53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078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6D18866C-24D7-425D-8C1E-D77E467BF657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1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DE552729-73D9-4DE6-B6A0-46331C0D9377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18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E63A5829-53AB-479F-AE8E-D15A6189817A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58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76A262F9-5F20-4CCA-B028-FABB5084EE67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72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9A66401D-D6F0-46A3-A6AE-D8FB0BA0FEAF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9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A4CB72D5-DD0D-48F2-AEB1-9DEA9B4BD958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6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6042C00-3F13-4DFD-A2B4-7CED029E17F5}" type="datetime1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XIV. Földész Fórum - 2019.01.07. - Újfehértó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350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B683DE69-F87C-4A9A-86C0-D2C4F2D3E51D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98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5104141A-3329-4BF7-A624-D2B898AA103D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62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E0212455-C800-4C54-AEE9-F7363EA95D26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24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529EAE8E-57D2-4941-B9ED-3745C3154E04}" type="datetime1">
              <a:rPr lang="hu-HU" smtClean="0">
                <a:solidFill>
                  <a:prstClr val="black"/>
                </a:solidFill>
              </a:rPr>
              <a:t>2022. 09. 28.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816338"/>
            <a:r>
              <a:rPr lang="hu-HU">
                <a:solidFill>
                  <a:prstClr val="black"/>
                </a:solidFill>
              </a:rPr>
              <a:t>XIV. Földész Fórum - 2019.01.07. - Újfehértó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816338"/>
            <a:fld id="{F4B47376-C894-4FFB-8CFA-DA778D4B7FC4}" type="slidenum">
              <a:rPr lang="hu-HU" smtClean="0">
                <a:solidFill>
                  <a:prstClr val="black"/>
                </a:solidFill>
              </a:rPr>
              <a:pPr defTabSz="816338"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99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yito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2123728" y="2838375"/>
            <a:ext cx="5973763" cy="1152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hu-HU" sz="4000" b="1" kern="1200" cap="none" baseline="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 marL="0" indent="0" algn="l" defTabSz="914400" rtl="0" eaLnBrk="1" latinLnBrk="0" hangingPunct="1">
              <a:spcBef>
                <a:spcPct val="0"/>
              </a:spcBef>
              <a:buNone/>
              <a:defRPr lang="hu-HU" sz="4000" b="1" kern="1200" cap="all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 marL="0" indent="0" algn="l" defTabSz="914400" rtl="0" eaLnBrk="1" latinLnBrk="0" hangingPunct="1">
              <a:spcBef>
                <a:spcPct val="0"/>
              </a:spcBef>
              <a:buNone/>
              <a:defRPr lang="hu-HU" sz="4000" b="1" kern="1200" cap="all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 marL="0" indent="0" algn="l" defTabSz="914400" rtl="0" eaLnBrk="1" latinLnBrk="0" hangingPunct="1">
              <a:spcBef>
                <a:spcPct val="0"/>
              </a:spcBef>
              <a:buNone/>
              <a:defRPr lang="hu-HU" sz="4000" b="1" kern="1200" cap="all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 marL="0" indent="0" algn="l" defTabSz="914400" rtl="0" eaLnBrk="1" latinLnBrk="0" hangingPunct="1">
              <a:spcBef>
                <a:spcPct val="0"/>
              </a:spcBef>
              <a:buNone/>
              <a:defRPr lang="hu-HU" sz="4000" b="1" kern="1200" cap="all" dirty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ÍRJA BE A CÍMET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23728" y="4155926"/>
            <a:ext cx="1439863" cy="360040"/>
          </a:xfrm>
          <a:prstGeom prst="rect">
            <a:avLst/>
          </a:prstGeom>
        </p:spPr>
        <p:txBody>
          <a:bodyPr/>
          <a:lstStyle>
            <a:lvl1pPr marL="0" indent="0" algn="l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1pPr>
            <a:lvl2pPr marL="0" indent="0" algn="l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2pPr>
            <a:lvl3pPr marL="0" indent="0" algn="l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3pPr>
            <a:lvl4pPr marL="0" indent="0" algn="l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4pPr>
            <a:lvl5pPr marL="0" indent="0" algn="l" defTabSz="816358" rtl="0" eaLnBrk="1" latinLnBrk="0" hangingPunct="1">
              <a:spcBef>
                <a:spcPct val="0"/>
              </a:spcBef>
              <a:buNone/>
              <a:defRPr lang="hu-HU" sz="1800" kern="1200" dirty="0">
                <a:solidFill>
                  <a:srgbClr val="006633"/>
                </a:solidFill>
                <a:latin typeface="Titillium Lt" panose="000004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899141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jezetci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283718"/>
            <a:ext cx="7632700" cy="82708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baseline="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FEJEZET CÍM</a:t>
            </a:r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38" y="3093516"/>
            <a:ext cx="7777162" cy="828675"/>
          </a:xfrm>
          <a:prstGeom prst="rect">
            <a:avLst/>
          </a:prstGeom>
        </p:spPr>
        <p:txBody>
          <a:bodyPr anchor="ctr"/>
          <a:lstStyle>
            <a:lvl1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1pPr>
            <a:lvl2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2pPr>
            <a:lvl3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3pPr>
            <a:lvl4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4pPr>
            <a:lvl5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2616611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jezetcim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Szöveg helye 5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283718"/>
            <a:ext cx="7632700" cy="82708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baseline="0" dirty="0" smtClean="0">
                <a:solidFill>
                  <a:schemeClr val="bg1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 marL="0" indent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dirty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FEJEZET CÍM</a:t>
            </a:r>
          </a:p>
        </p:txBody>
      </p:sp>
      <p:sp>
        <p:nvSpPr>
          <p:cNvPr id="22" name="Szöveg helye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38" y="3093516"/>
            <a:ext cx="7777162" cy="828675"/>
          </a:xfrm>
          <a:prstGeom prst="rect">
            <a:avLst/>
          </a:prstGeom>
        </p:spPr>
        <p:txBody>
          <a:bodyPr anchor="ctr"/>
          <a:lstStyle>
            <a:lvl1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chemeClr val="bg1"/>
                </a:solidFill>
                <a:latin typeface="Titillium" pitchFamily="50" charset="-18"/>
                <a:ea typeface="+mj-ea"/>
                <a:cs typeface="+mj-cs"/>
              </a:defRPr>
            </a:lvl1pPr>
            <a:lvl2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2pPr>
            <a:lvl3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3pPr>
            <a:lvl4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 smtClean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4pPr>
            <a:lvl5pPr marL="0" indent="0" algn="r" defTabSz="816358" rtl="0" eaLnBrk="1" latinLnBrk="0" hangingPunct="1">
              <a:spcBef>
                <a:spcPct val="0"/>
              </a:spcBef>
              <a:buNone/>
              <a:defRPr lang="hu-HU" sz="1800" kern="1200" dirty="0">
                <a:solidFill>
                  <a:srgbClr val="006633"/>
                </a:solidFill>
                <a:latin typeface="Titillium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Alcím</a:t>
            </a:r>
          </a:p>
        </p:txBody>
      </p:sp>
    </p:spTree>
    <p:extLst>
      <p:ext uri="{BB962C8B-B14F-4D97-AF65-F5344CB8AC3E}">
        <p14:creationId xmlns:p14="http://schemas.microsoft.com/office/powerpoint/2010/main" val="3278734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 helye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1275606"/>
            <a:ext cx="4392487" cy="341947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92C01F"/>
              </a:buClr>
              <a:buFont typeface="+mj-lt"/>
              <a:buAutoNum type="arabicPeriod"/>
              <a:defRPr sz="1400">
                <a:solidFill>
                  <a:srgbClr val="006633"/>
                </a:solidFill>
                <a:latin typeface="Titillium Lt" panose="00000400000000000000" pitchFamily="50" charset="-18"/>
              </a:defRPr>
            </a:lvl1pPr>
            <a:lvl2pPr marL="971550" indent="-514350">
              <a:buFont typeface="+mj-lt"/>
              <a:buAutoNum type="arabicPeriod"/>
              <a:defRPr>
                <a:solidFill>
                  <a:srgbClr val="006633"/>
                </a:solidFill>
              </a:defRPr>
            </a:lvl2pPr>
            <a:lvl3pPr marL="1371600" indent="-457200">
              <a:buFont typeface="+mj-lt"/>
              <a:buAutoNum type="arabicPeriod"/>
              <a:defRPr>
                <a:solidFill>
                  <a:srgbClr val="006633"/>
                </a:solidFill>
              </a:defRPr>
            </a:lvl3pPr>
            <a:lvl4pPr marL="1828800" indent="-457200">
              <a:buFont typeface="+mj-lt"/>
              <a:buAutoNum type="arabicPeriod"/>
              <a:defRPr>
                <a:solidFill>
                  <a:srgbClr val="006633"/>
                </a:solidFill>
              </a:defRPr>
            </a:lvl4pPr>
            <a:lvl5pPr marL="2286000" indent="-457200">
              <a:buFont typeface="+mj-lt"/>
              <a:buAutoNum type="arabicPeriod"/>
              <a:defRPr>
                <a:solidFill>
                  <a:srgbClr val="006633"/>
                </a:solidFill>
              </a:defRPr>
            </a:lvl5pPr>
          </a:lstStyle>
          <a:p>
            <a:pPr lvl="0"/>
            <a:r>
              <a:rPr lang="hu-HU" dirty="0"/>
              <a:t>Téma</a:t>
            </a:r>
          </a:p>
          <a:p>
            <a:pPr lvl="0"/>
            <a:r>
              <a:rPr lang="hu-HU" dirty="0"/>
              <a:t>Téma</a:t>
            </a:r>
          </a:p>
          <a:p>
            <a:pPr lvl="0"/>
            <a:r>
              <a:rPr lang="hu-HU" dirty="0"/>
              <a:t>Téma</a:t>
            </a:r>
          </a:p>
          <a:p>
            <a:pPr lvl="0"/>
            <a:r>
              <a:rPr lang="hu-HU" dirty="0"/>
              <a:t>Téma</a:t>
            </a:r>
          </a:p>
          <a:p>
            <a:pPr lvl="0"/>
            <a:endParaRPr lang="hu-HU" dirty="0"/>
          </a:p>
          <a:p>
            <a:pPr lvl="0"/>
            <a:endParaRPr lang="hu-HU" dirty="0"/>
          </a:p>
        </p:txBody>
      </p:sp>
      <p:sp>
        <p:nvSpPr>
          <p:cNvPr id="7" name="Szöveg helye 8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TARTALOM</a:t>
            </a:r>
          </a:p>
        </p:txBody>
      </p:sp>
      <p:sp>
        <p:nvSpPr>
          <p:cNvPr id="11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2022. 09. 28.</a:t>
            </a:fld>
            <a:endParaRPr lang="hu-HU" dirty="0"/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8562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_mi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 helye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627063"/>
            <a:ext cx="7761287" cy="649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hu-HU" sz="2000" b="1" kern="1200" cap="all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u-HU" dirty="0"/>
              <a:t>AGENDA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245557"/>
            <a:ext cx="2576512" cy="462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hu-HU" sz="1600" b="1" kern="1200" baseline="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16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16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16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1600" b="1" kern="1200" dirty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Hétfő, Április 24.</a:t>
            </a:r>
          </a:p>
        </p:txBody>
      </p:sp>
      <p:sp>
        <p:nvSpPr>
          <p:cNvPr id="20" name="Szöveg helye 19"/>
          <p:cNvSpPr>
            <a:spLocks noGrp="1"/>
          </p:cNvSpPr>
          <p:nvPr>
            <p:ph type="body" sz="quarter" idx="15" hasCustomPrompt="1"/>
          </p:nvPr>
        </p:nvSpPr>
        <p:spPr>
          <a:xfrm>
            <a:off x="699368" y="1707654"/>
            <a:ext cx="5384800" cy="3240088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8C001"/>
              </a:buClr>
              <a:buFont typeface="Arial" panose="020B0604020202020204" pitchFamily="34" charset="0"/>
              <a:buNone/>
              <a:defRPr lang="hu-HU" sz="14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8C001"/>
              </a:buClr>
              <a:buFont typeface="Arial" panose="020B0604020202020204" pitchFamily="34" charset="0"/>
              <a:buNone/>
              <a:defRPr lang="hu-HU" sz="14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8C001"/>
              </a:buClr>
              <a:buFont typeface="Arial" panose="020B0604020202020204" pitchFamily="34" charset="0"/>
              <a:buNone/>
              <a:defRPr lang="hu-HU" sz="14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8C001"/>
              </a:buClr>
              <a:buFont typeface="Arial" panose="020B0604020202020204" pitchFamily="34" charset="0"/>
              <a:buNone/>
              <a:defRPr lang="hu-HU" sz="14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E8C001"/>
              </a:buClr>
              <a:buFont typeface="Arial" panose="020B0604020202020204" pitchFamily="34" charset="0"/>
              <a:buNone/>
              <a:defRPr lang="hu-HU" sz="1400" b="1" kern="1200" dirty="0">
                <a:solidFill>
                  <a:srgbClr val="006633"/>
                </a:solidFill>
                <a:latin typeface="Titillium Bd" panose="00000800000000000000" pitchFamily="50" charset="-18"/>
                <a:ea typeface="+mn-ea"/>
                <a:cs typeface="+mn-cs"/>
              </a:defRPr>
            </a:lvl5pPr>
          </a:lstStyle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10:00-11:00</a:t>
            </a:r>
            <a:r>
              <a:rPr lang="hu-HU" sz="1400" dirty="0">
                <a:solidFill>
                  <a:srgbClr val="92C01F"/>
                </a:solidFill>
                <a:latin typeface="Titillium Bd" panose="00000800000000000000" pitchFamily="50" charset="-18"/>
              </a:rPr>
              <a:t> 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– Téma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11:00-12:00 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– Téma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12:00-13:30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 – Ebéd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13:30-14:30</a:t>
            </a:r>
            <a:r>
              <a:rPr lang="hu-HU" sz="1400" dirty="0">
                <a:solidFill>
                  <a:srgbClr val="92C01F"/>
                </a:solidFill>
                <a:latin typeface="Titillium Bd" panose="00000800000000000000" pitchFamily="50" charset="-18"/>
              </a:rPr>
              <a:t> 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– Téma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14:30-15:30</a:t>
            </a:r>
            <a:r>
              <a:rPr lang="hu-HU" sz="1400" dirty="0">
                <a:solidFill>
                  <a:srgbClr val="92C01F"/>
                </a:solidFill>
                <a:latin typeface="Titillium Bd" panose="00000800000000000000" pitchFamily="50" charset="-18"/>
              </a:rPr>
              <a:t> 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– Téma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15:30-16:00</a:t>
            </a:r>
            <a:r>
              <a:rPr lang="hu-HU" sz="1400" dirty="0">
                <a:solidFill>
                  <a:srgbClr val="92C01F"/>
                </a:solidFill>
                <a:latin typeface="Titillium Bd" panose="00000800000000000000" pitchFamily="50" charset="-18"/>
              </a:rPr>
              <a:t> 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– Kávészünet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16:00-17:00</a:t>
            </a:r>
            <a:r>
              <a:rPr lang="hu-HU" sz="1400" dirty="0">
                <a:solidFill>
                  <a:srgbClr val="92C01F"/>
                </a:solidFill>
                <a:latin typeface="Titillium Bd" panose="00000800000000000000" pitchFamily="50" charset="-18"/>
              </a:rPr>
              <a:t> 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– Téma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17:00-18:00</a:t>
            </a:r>
            <a:r>
              <a:rPr lang="hu-HU" sz="1400" dirty="0">
                <a:solidFill>
                  <a:srgbClr val="92C01F"/>
                </a:solidFill>
                <a:latin typeface="Titillium Bd" panose="00000800000000000000" pitchFamily="50" charset="-18"/>
              </a:rPr>
              <a:t> 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– Téma</a:t>
            </a:r>
          </a:p>
          <a:p>
            <a:pPr algn="l">
              <a:buClr>
                <a:srgbClr val="E8C001"/>
              </a:buClr>
            </a:pPr>
            <a:r>
              <a:rPr lang="hu-HU" sz="1400" dirty="0">
                <a:solidFill>
                  <a:srgbClr val="006633"/>
                </a:solidFill>
                <a:latin typeface="Titillium Bd" panose="00000800000000000000" pitchFamily="50" charset="-18"/>
              </a:rPr>
              <a:t>19:00</a:t>
            </a:r>
            <a:r>
              <a:rPr lang="hu-HU" sz="1400" dirty="0">
                <a:solidFill>
                  <a:srgbClr val="006633"/>
                </a:solidFill>
                <a:latin typeface="Titillium Lt" panose="00000400000000000000" pitchFamily="50" charset="-18"/>
              </a:rPr>
              <a:t> – Vacsora</a:t>
            </a:r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2022. 09. 28.</a:t>
            </a:fld>
            <a:endParaRPr lang="hu-HU"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1677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zoveg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4"/>
          </p:nvPr>
        </p:nvSpPr>
        <p:spPr>
          <a:xfrm>
            <a:off x="611560" y="1492251"/>
            <a:ext cx="7920880" cy="30957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" panose="000005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600">
                <a:solidFill>
                  <a:srgbClr val="006633"/>
                </a:solidFill>
                <a:latin typeface="Titillium Lt" panose="00000400000000000000" pitchFamily="50" charset="-18"/>
              </a:rPr>
              <a:t>Mintaszöveg szerkesztése</a:t>
            </a:r>
          </a:p>
        </p:txBody>
      </p:sp>
      <p:sp>
        <p:nvSpPr>
          <p:cNvPr id="2" name="Szövegdoboz 1"/>
          <p:cNvSpPr txBox="1"/>
          <p:nvPr userDrawn="1"/>
        </p:nvSpPr>
        <p:spPr>
          <a:xfrm>
            <a:off x="4427984" y="1203598"/>
            <a:ext cx="2160240" cy="93610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endParaRPr lang="hu-HU" sz="5000" dirty="0">
              <a:solidFill>
                <a:schemeClr val="bg1"/>
              </a:solidFill>
              <a:latin typeface="Titillium Bd" panose="00000800000000000000" pitchFamily="50" charset="-18"/>
            </a:endParaRP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2022. 09. 28.</a:t>
            </a:fld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477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1861B62-6CA9-4970-9B0A-313EF66D4027}" type="datetime1">
              <a:rPr lang="hu-HU" smtClean="0"/>
              <a:t>2022. 09. 28.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XIV. Földész Fórum - 2019.01.07. - Újfehértó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256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lsorolas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287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2022. 09. 28.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611188" y="1419225"/>
            <a:ext cx="7777162" cy="28813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8410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épes_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41"/>
          <a:stretch/>
        </p:blipFill>
        <p:spPr>
          <a:xfrm>
            <a:off x="0" y="0"/>
            <a:ext cx="3419872" cy="4706806"/>
          </a:xfrm>
          <a:prstGeom prst="rect">
            <a:avLst/>
          </a:prstGeom>
        </p:spPr>
      </p:pic>
      <p:sp>
        <p:nvSpPr>
          <p:cNvPr id="14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42103" y="555526"/>
            <a:ext cx="395645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15" name="Szöveg helye 10"/>
          <p:cNvSpPr>
            <a:spLocks noGrp="1"/>
          </p:cNvSpPr>
          <p:nvPr>
            <p:ph type="body" sz="quarter" idx="14" hasCustomPrompt="1"/>
          </p:nvPr>
        </p:nvSpPr>
        <p:spPr>
          <a:xfrm>
            <a:off x="4042103" y="1492152"/>
            <a:ext cx="4490337" cy="30958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Folyó szöveg</a:t>
            </a:r>
          </a:p>
        </p:txBody>
      </p:sp>
      <p:sp>
        <p:nvSpPr>
          <p:cNvPr id="8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2022. 09. 28.</a:t>
            </a:fld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491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dézet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9" name="Szöveg helye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2283719"/>
            <a:ext cx="7992888" cy="216024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>
              <a:buClr>
                <a:srgbClr val="E8C001"/>
              </a:buClr>
            </a:pPr>
            <a:r>
              <a:rPr lang="hu-HU" sz="2400" dirty="0">
                <a:solidFill>
                  <a:srgbClr val="006633"/>
                </a:solidFill>
                <a:latin typeface="Titillium Lt" panose="00000400000000000000" pitchFamily="50" charset="-18"/>
              </a:rPr>
              <a:t>FONTOSABB ÜZENET, MONDÁS</a:t>
            </a:r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2022. 09. 28.</a:t>
            </a:fld>
            <a:endParaRPr lang="hu-HU"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593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hasáb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9" name="Szöveg hely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31640" y="1494327"/>
            <a:ext cx="2952327" cy="3096344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C01F"/>
              </a:buClr>
              <a:buSzTx/>
              <a:buFont typeface="Arial" panose="020B0604020202020204" pitchFamily="34" charset="0"/>
              <a:buChar char="•"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Felsorolás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Felsorolás</a:t>
            </a: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sp>
        <p:nvSpPr>
          <p:cNvPr id="10" name="Szöveg helye 10"/>
          <p:cNvSpPr>
            <a:spLocks noGrp="1"/>
          </p:cNvSpPr>
          <p:nvPr>
            <p:ph type="body" sz="quarter" idx="15" hasCustomPrompt="1"/>
          </p:nvPr>
        </p:nvSpPr>
        <p:spPr>
          <a:xfrm>
            <a:off x="4716016" y="1491631"/>
            <a:ext cx="2952327" cy="3096344"/>
          </a:xfrm>
          <a:prstGeom prst="rect">
            <a:avLst/>
          </a:prstGeom>
        </p:spPr>
        <p:txBody>
          <a:bodyPr/>
          <a:lstStyle>
            <a:lvl1pPr marL="285750" marR="0" indent="-285750" algn="l" defTabSz="9556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C01F"/>
              </a:buClr>
              <a:buSzTx/>
              <a:buFont typeface="Arial" panose="020B0604020202020204" pitchFamily="34" charset="0"/>
              <a:buChar char="•"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Felsorolás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Felsorolás</a:t>
            </a: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2022. 09. 28.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5855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hasáb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10" name="Szöveg helye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1" y="1542094"/>
            <a:ext cx="2556000" cy="3045880"/>
          </a:xfrm>
          <a:prstGeom prst="rect">
            <a:avLst/>
          </a:prstGeom>
        </p:spPr>
        <p:txBody>
          <a:bodyPr/>
          <a:lstStyle>
            <a:lvl1pPr marL="285750" marR="0" indent="-285750" algn="l" defTabSz="9556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C01F"/>
              </a:buClr>
              <a:buSzTx/>
              <a:buFont typeface="Arial" panose="020B0604020202020204" pitchFamily="34" charset="0"/>
              <a:buChar char="•"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600" dirty="0">
                <a:solidFill>
                  <a:srgbClr val="92C01F"/>
                </a:solidFill>
                <a:latin typeface="Titillium Bd" panose="00000800000000000000" pitchFamily="50" charset="-18"/>
              </a:rPr>
              <a:t>Alcím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Szöveg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Szöveg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sp>
        <p:nvSpPr>
          <p:cNvPr id="8" name="Szöveg helye 10"/>
          <p:cNvSpPr>
            <a:spLocks noGrp="1"/>
          </p:cNvSpPr>
          <p:nvPr>
            <p:ph type="body" sz="quarter" idx="15" hasCustomPrompt="1"/>
          </p:nvPr>
        </p:nvSpPr>
        <p:spPr>
          <a:xfrm>
            <a:off x="3346885" y="1542094"/>
            <a:ext cx="2556000" cy="3045880"/>
          </a:xfrm>
          <a:prstGeom prst="rect">
            <a:avLst/>
          </a:prstGeom>
        </p:spPr>
        <p:txBody>
          <a:bodyPr/>
          <a:lstStyle>
            <a:lvl1pPr marL="285750" marR="0" indent="-285750" algn="l" defTabSz="9556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C01F"/>
              </a:buClr>
              <a:buSzTx/>
              <a:buFont typeface="Arial" panose="020B0604020202020204" pitchFamily="34" charset="0"/>
              <a:buChar char="•"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600" dirty="0">
                <a:solidFill>
                  <a:srgbClr val="92C01F"/>
                </a:solidFill>
                <a:latin typeface="Titillium Bd" panose="00000800000000000000" pitchFamily="50" charset="-18"/>
              </a:rPr>
              <a:t>Alcím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Szöveg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Szöveg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6" hasCustomPrompt="1"/>
          </p:nvPr>
        </p:nvSpPr>
        <p:spPr>
          <a:xfrm>
            <a:off x="6063444" y="1542094"/>
            <a:ext cx="2556000" cy="3045880"/>
          </a:xfrm>
          <a:prstGeom prst="rect">
            <a:avLst/>
          </a:prstGeom>
        </p:spPr>
        <p:txBody>
          <a:bodyPr/>
          <a:lstStyle>
            <a:lvl1pPr marL="285750" marR="0" indent="-285750" algn="l" defTabSz="9556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2C01F"/>
              </a:buClr>
              <a:buSzTx/>
              <a:buFont typeface="Arial" panose="020B0604020202020204" pitchFamily="34" charset="0"/>
              <a:buChar char="•"/>
              <a:tabLst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  <a:lvl2pPr marL="4572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2pPr>
            <a:lvl3pPr marL="9144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3pPr>
            <a:lvl4pPr marL="1371600" indent="0">
              <a:buNone/>
              <a:defRPr lang="hu-HU" sz="1600" kern="1200" dirty="0" smtClean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4pPr>
            <a:lvl5pPr marL="1828800" indent="0">
              <a:buNone/>
              <a:defRPr lang="hu-HU" sz="1600" kern="1200" dirty="0">
                <a:solidFill>
                  <a:srgbClr val="006633"/>
                </a:solidFill>
                <a:latin typeface="Titillium Lt" panose="00000400000000000000" pitchFamily="50" charset="-18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600" dirty="0">
                <a:solidFill>
                  <a:srgbClr val="92C01F"/>
                </a:solidFill>
                <a:latin typeface="Titillium Bd" panose="00000800000000000000" pitchFamily="50" charset="-18"/>
              </a:rPr>
              <a:t>Alcím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Szöveg</a:t>
            </a:r>
          </a:p>
          <a:p>
            <a:pPr marL="285750" indent="-285750" algn="l">
              <a:buClr>
                <a:srgbClr val="92C01F"/>
              </a:buClr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rgbClr val="006633"/>
                </a:solidFill>
                <a:latin typeface="Titillium Lt" panose="00000400000000000000" pitchFamily="50" charset="-18"/>
              </a:rPr>
              <a:t>Szöveg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u-HU" sz="16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sp>
        <p:nvSpPr>
          <p:cNvPr id="12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2022. 09. 28.</a:t>
            </a:fld>
            <a:endParaRPr lang="hu-HU" dirty="0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3699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ramis elrende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2735796" y="2808674"/>
            <a:ext cx="4032448" cy="64807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tillium Lt" panose="00000400000000000000" pitchFamily="50" charset="-18"/>
            </a:endParaRPr>
          </a:p>
        </p:txBody>
      </p:sp>
      <p:sp>
        <p:nvSpPr>
          <p:cNvPr id="5" name="Téglalap 4"/>
          <p:cNvSpPr/>
          <p:nvPr userDrawn="1"/>
        </p:nvSpPr>
        <p:spPr>
          <a:xfrm>
            <a:off x="2195736" y="3643717"/>
            <a:ext cx="5112568" cy="64807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tillium Lt" panose="00000400000000000000" pitchFamily="50" charset="-18"/>
            </a:endParaRPr>
          </a:p>
        </p:txBody>
      </p:sp>
      <p:sp>
        <p:nvSpPr>
          <p:cNvPr id="6" name="Téglalap 5"/>
          <p:cNvSpPr/>
          <p:nvPr userDrawn="1"/>
        </p:nvSpPr>
        <p:spPr>
          <a:xfrm>
            <a:off x="3557270" y="1131590"/>
            <a:ext cx="2389499" cy="648072"/>
          </a:xfrm>
          <a:prstGeom prst="rect">
            <a:avLst/>
          </a:prstGeom>
          <a:solidFill>
            <a:srgbClr val="92C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tillium Lt" panose="00000400000000000000" pitchFamily="50" charset="-18"/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3190613" y="1966633"/>
            <a:ext cx="3122814" cy="648072"/>
          </a:xfrm>
          <a:prstGeom prst="rect">
            <a:avLst/>
          </a:prstGeom>
          <a:solidFill>
            <a:srgbClr val="92C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tillium Lt" panose="00000400000000000000" pitchFamily="50" charset="-18"/>
            </a:endParaRPr>
          </a:p>
        </p:txBody>
      </p:sp>
      <p:sp>
        <p:nvSpPr>
          <p:cNvPr id="12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52" name="Tartalom helye 51"/>
          <p:cNvSpPr>
            <a:spLocks noGrp="1"/>
          </p:cNvSpPr>
          <p:nvPr>
            <p:ph sz="quarter" idx="14" hasCustomPrompt="1"/>
          </p:nvPr>
        </p:nvSpPr>
        <p:spPr>
          <a:xfrm>
            <a:off x="4095376" y="1311696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chemeClr val="bg2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latin typeface="Titillium Lt" panose="00000400000000000000" pitchFamily="50" charset="-18"/>
              </a:rPr>
              <a:t>Minta szöveg</a:t>
            </a:r>
          </a:p>
          <a:p>
            <a:pPr lvl="0"/>
            <a:endParaRPr lang="hu-HU" dirty="0"/>
          </a:p>
        </p:txBody>
      </p:sp>
      <p:sp>
        <p:nvSpPr>
          <p:cNvPr id="53" name="Tartalom helye 51"/>
          <p:cNvSpPr>
            <a:spLocks noGrp="1"/>
          </p:cNvSpPr>
          <p:nvPr>
            <p:ph sz="quarter" idx="15" hasCustomPrompt="1"/>
          </p:nvPr>
        </p:nvSpPr>
        <p:spPr>
          <a:xfrm>
            <a:off x="4095376" y="2146739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chemeClr val="bg2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latin typeface="Titillium Lt" panose="00000400000000000000" pitchFamily="50" charset="-18"/>
              </a:rPr>
              <a:t>Minta szöveg</a:t>
            </a:r>
          </a:p>
          <a:p>
            <a:pPr lvl="0"/>
            <a:endParaRPr lang="hu-HU" dirty="0"/>
          </a:p>
        </p:txBody>
      </p:sp>
      <p:sp>
        <p:nvSpPr>
          <p:cNvPr id="54" name="Tartalom helye 51"/>
          <p:cNvSpPr>
            <a:spLocks noGrp="1"/>
          </p:cNvSpPr>
          <p:nvPr>
            <p:ph sz="quarter" idx="16" hasCustomPrompt="1"/>
          </p:nvPr>
        </p:nvSpPr>
        <p:spPr>
          <a:xfrm>
            <a:off x="4031939" y="2985605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chemeClr val="bg2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latin typeface="Titillium Lt" panose="00000400000000000000" pitchFamily="50" charset="-18"/>
              </a:rPr>
              <a:t>Minta szöveg</a:t>
            </a:r>
          </a:p>
          <a:p>
            <a:pPr lvl="0"/>
            <a:endParaRPr lang="hu-HU" dirty="0"/>
          </a:p>
        </p:txBody>
      </p:sp>
      <p:sp>
        <p:nvSpPr>
          <p:cNvPr id="55" name="Tartalom helye 51"/>
          <p:cNvSpPr>
            <a:spLocks noGrp="1"/>
          </p:cNvSpPr>
          <p:nvPr>
            <p:ph sz="quarter" idx="17" hasCustomPrompt="1"/>
          </p:nvPr>
        </p:nvSpPr>
        <p:spPr>
          <a:xfrm>
            <a:off x="4095376" y="3823823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chemeClr val="bg2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latin typeface="Titillium Lt" panose="00000400000000000000" pitchFamily="50" charset="-18"/>
              </a:rPr>
              <a:t>Minta szöveg</a:t>
            </a:r>
          </a:p>
          <a:p>
            <a:pPr lvl="0"/>
            <a:endParaRPr lang="hu-HU" dirty="0"/>
          </a:p>
        </p:txBody>
      </p:sp>
      <p:sp>
        <p:nvSpPr>
          <p:cNvPr id="59" name="Szöveg helye 58"/>
          <p:cNvSpPr>
            <a:spLocks noGrp="1"/>
          </p:cNvSpPr>
          <p:nvPr>
            <p:ph type="body" sz="quarter" idx="18" hasCustomPrompt="1"/>
          </p:nvPr>
        </p:nvSpPr>
        <p:spPr>
          <a:xfrm>
            <a:off x="1187549" y="1221469"/>
            <a:ext cx="792163" cy="468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92C01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dirty="0">
                <a:solidFill>
                  <a:srgbClr val="92C01F"/>
                </a:solidFill>
                <a:latin typeface="Titillium Bd" panose="00000800000000000000" pitchFamily="50" charset="-18"/>
              </a:rPr>
              <a:t>1</a:t>
            </a:r>
          </a:p>
        </p:txBody>
      </p:sp>
      <p:sp>
        <p:nvSpPr>
          <p:cNvPr id="60" name="Szöveg helye 58"/>
          <p:cNvSpPr>
            <a:spLocks noGrp="1"/>
          </p:cNvSpPr>
          <p:nvPr>
            <p:ph type="body" sz="quarter" idx="19" hasCustomPrompt="1"/>
          </p:nvPr>
        </p:nvSpPr>
        <p:spPr>
          <a:xfrm>
            <a:off x="1199269" y="2058424"/>
            <a:ext cx="792163" cy="468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92C01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dirty="0">
                <a:solidFill>
                  <a:srgbClr val="92C01F"/>
                </a:solidFill>
                <a:latin typeface="Titillium Bd" panose="00000800000000000000" pitchFamily="50" charset="-18"/>
              </a:rPr>
              <a:t>2</a:t>
            </a:r>
          </a:p>
        </p:txBody>
      </p:sp>
      <p:sp>
        <p:nvSpPr>
          <p:cNvPr id="61" name="Szöveg helye 58"/>
          <p:cNvSpPr>
            <a:spLocks noGrp="1"/>
          </p:cNvSpPr>
          <p:nvPr>
            <p:ph type="body" sz="quarter" idx="20" hasCustomPrompt="1"/>
          </p:nvPr>
        </p:nvSpPr>
        <p:spPr>
          <a:xfrm>
            <a:off x="1187548" y="2895379"/>
            <a:ext cx="792163" cy="468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8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dirty="0">
                <a:solidFill>
                  <a:srgbClr val="006633"/>
                </a:solidFill>
                <a:latin typeface="Titillium Bd" panose="00000800000000000000" pitchFamily="50" charset="-18"/>
              </a:rPr>
              <a:t>3</a:t>
            </a:r>
          </a:p>
        </p:txBody>
      </p:sp>
      <p:sp>
        <p:nvSpPr>
          <p:cNvPr id="62" name="Szöveg helye 58"/>
          <p:cNvSpPr>
            <a:spLocks noGrp="1"/>
          </p:cNvSpPr>
          <p:nvPr>
            <p:ph type="body" sz="quarter" idx="21" hasCustomPrompt="1"/>
          </p:nvPr>
        </p:nvSpPr>
        <p:spPr>
          <a:xfrm>
            <a:off x="1187548" y="3733596"/>
            <a:ext cx="792163" cy="468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08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2000" dirty="0">
                <a:solidFill>
                  <a:srgbClr val="006633"/>
                </a:solidFill>
                <a:latin typeface="Titillium Bd" panose="00000800000000000000" pitchFamily="50" charset="-18"/>
              </a:rPr>
              <a:t>4</a:t>
            </a:r>
          </a:p>
        </p:txBody>
      </p:sp>
      <p:sp>
        <p:nvSpPr>
          <p:cNvPr id="18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2022. 09. 28.</a:t>
            </a:fld>
            <a:endParaRPr lang="hu-HU" dirty="0"/>
          </a:p>
        </p:txBody>
      </p:sp>
      <p:sp>
        <p:nvSpPr>
          <p:cNvPr id="19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2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215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lakz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 userDrawn="1"/>
        </p:nvSpPr>
        <p:spPr>
          <a:xfrm>
            <a:off x="3509882" y="3659938"/>
            <a:ext cx="1980220" cy="59246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dirty="0">
              <a:latin typeface="Titillium Lt" panose="00000400000000000000" pitchFamily="50" charset="-18"/>
            </a:endParaRPr>
          </a:p>
        </p:txBody>
      </p:sp>
      <p:sp>
        <p:nvSpPr>
          <p:cNvPr id="23" name="Téglalap 22"/>
          <p:cNvSpPr/>
          <p:nvPr userDrawn="1"/>
        </p:nvSpPr>
        <p:spPr>
          <a:xfrm>
            <a:off x="5627814" y="3657297"/>
            <a:ext cx="1980220" cy="59246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Arial" panose="020B0604020202020204" pitchFamily="34" charset="0"/>
              <a:buNone/>
            </a:pPr>
            <a:endParaRPr lang="hu-HU" sz="1600" kern="1200" dirty="0">
              <a:solidFill>
                <a:schemeClr val="lt1"/>
              </a:solidFill>
              <a:latin typeface="Titillium Lt" panose="00000400000000000000" pitchFamily="50" charset="-18"/>
              <a:ea typeface="+mn-ea"/>
              <a:cs typeface="+mn-cs"/>
            </a:endParaRPr>
          </a:p>
        </p:txBody>
      </p:sp>
      <p:sp>
        <p:nvSpPr>
          <p:cNvPr id="21" name="Téglalap 20"/>
          <p:cNvSpPr/>
          <p:nvPr userDrawn="1"/>
        </p:nvSpPr>
        <p:spPr>
          <a:xfrm>
            <a:off x="1385646" y="3659938"/>
            <a:ext cx="1980220" cy="59246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tillium Lt" panose="00000400000000000000" pitchFamily="50" charset="-18"/>
            </a:endParaRPr>
          </a:p>
        </p:txBody>
      </p:sp>
      <p:sp>
        <p:nvSpPr>
          <p:cNvPr id="12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53" name="Tartalom helye 51"/>
          <p:cNvSpPr>
            <a:spLocks noGrp="1"/>
          </p:cNvSpPr>
          <p:nvPr>
            <p:ph sz="quarter" idx="15" hasCustomPrompt="1"/>
          </p:nvPr>
        </p:nvSpPr>
        <p:spPr>
          <a:xfrm>
            <a:off x="5897844" y="3809597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chemeClr val="bg2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latin typeface="Titillium Lt" panose="00000400000000000000" pitchFamily="50" charset="-18"/>
              </a:rPr>
              <a:t>Minta szöveg</a:t>
            </a:r>
          </a:p>
          <a:p>
            <a:pPr lvl="0"/>
            <a:endParaRPr lang="hu-HU" dirty="0"/>
          </a:p>
        </p:txBody>
      </p:sp>
      <p:sp>
        <p:nvSpPr>
          <p:cNvPr id="54" name="Tartalom helye 51"/>
          <p:cNvSpPr>
            <a:spLocks noGrp="1"/>
          </p:cNvSpPr>
          <p:nvPr>
            <p:ph sz="quarter" idx="16" hasCustomPrompt="1"/>
          </p:nvPr>
        </p:nvSpPr>
        <p:spPr>
          <a:xfrm>
            <a:off x="3779912" y="3809597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chemeClr val="bg2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marL="0" marR="0" lvl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latin typeface="Titillium Lt" panose="00000400000000000000" pitchFamily="50" charset="-18"/>
              </a:rPr>
              <a:t>Minta szöveg</a:t>
            </a:r>
          </a:p>
          <a:p>
            <a:pPr lvl="0"/>
            <a:endParaRPr lang="hu-HU" dirty="0"/>
          </a:p>
        </p:txBody>
      </p:sp>
      <p:sp>
        <p:nvSpPr>
          <p:cNvPr id="55" name="Tartalom helye 51"/>
          <p:cNvSpPr>
            <a:spLocks noGrp="1"/>
          </p:cNvSpPr>
          <p:nvPr>
            <p:ph sz="quarter" idx="17" hasCustomPrompt="1"/>
          </p:nvPr>
        </p:nvSpPr>
        <p:spPr>
          <a:xfrm>
            <a:off x="1658828" y="3809597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chemeClr val="bg2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marL="0" marR="0" lvl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latin typeface="Titillium Lt" panose="00000400000000000000" pitchFamily="50" charset="-18"/>
              </a:rPr>
              <a:t>Minta szöveg</a:t>
            </a:r>
          </a:p>
          <a:p>
            <a:pPr lvl="0"/>
            <a:endParaRPr lang="hu-HU" dirty="0"/>
          </a:p>
        </p:txBody>
      </p:sp>
      <p:sp>
        <p:nvSpPr>
          <p:cNvPr id="15" name="Hatszög 14"/>
          <p:cNvSpPr/>
          <p:nvPr userDrawn="1"/>
        </p:nvSpPr>
        <p:spPr>
          <a:xfrm>
            <a:off x="1475656" y="1200961"/>
            <a:ext cx="1800200" cy="1584176"/>
          </a:xfrm>
          <a:prstGeom prst="hexagon">
            <a:avLst/>
          </a:prstGeom>
          <a:noFill/>
          <a:ln w="25400"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sp>
        <p:nvSpPr>
          <p:cNvPr id="16" name="Hatszög 15"/>
          <p:cNvSpPr/>
          <p:nvPr userDrawn="1"/>
        </p:nvSpPr>
        <p:spPr>
          <a:xfrm>
            <a:off x="3599892" y="1200961"/>
            <a:ext cx="1800200" cy="1584176"/>
          </a:xfrm>
          <a:prstGeom prst="hexagon">
            <a:avLst/>
          </a:prstGeom>
          <a:noFill/>
          <a:ln w="25400"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sp>
        <p:nvSpPr>
          <p:cNvPr id="17" name="Hatszög 16"/>
          <p:cNvSpPr/>
          <p:nvPr userDrawn="1"/>
        </p:nvSpPr>
        <p:spPr>
          <a:xfrm>
            <a:off x="5724128" y="1203598"/>
            <a:ext cx="1800200" cy="1584176"/>
          </a:xfrm>
          <a:prstGeom prst="hexagon">
            <a:avLst/>
          </a:prstGeom>
          <a:noFill/>
          <a:ln w="25400">
            <a:solidFill>
              <a:srgbClr val="00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92C01F"/>
              </a:solidFill>
              <a:latin typeface="Titillium Bd" panose="00000800000000000000" pitchFamily="50" charset="-18"/>
            </a:endParaRPr>
          </a:p>
        </p:txBody>
      </p:sp>
      <p:cxnSp>
        <p:nvCxnSpPr>
          <p:cNvPr id="18" name="Egyenes összekötő nyíllal 17"/>
          <p:cNvCxnSpPr/>
          <p:nvPr userDrawn="1"/>
        </p:nvCxnSpPr>
        <p:spPr>
          <a:xfrm>
            <a:off x="2375756" y="2876668"/>
            <a:ext cx="0" cy="691739"/>
          </a:xfrm>
          <a:prstGeom prst="straightConnector1">
            <a:avLst/>
          </a:prstGeom>
          <a:ln w="25400">
            <a:solidFill>
              <a:srgbClr val="92C0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 userDrawn="1"/>
        </p:nvCxnSpPr>
        <p:spPr>
          <a:xfrm>
            <a:off x="4499992" y="2876667"/>
            <a:ext cx="0" cy="691739"/>
          </a:xfrm>
          <a:prstGeom prst="straightConnector1">
            <a:avLst/>
          </a:prstGeom>
          <a:ln w="25400">
            <a:solidFill>
              <a:srgbClr val="92C0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 userDrawn="1"/>
        </p:nvCxnSpPr>
        <p:spPr>
          <a:xfrm>
            <a:off x="6624228" y="2876666"/>
            <a:ext cx="0" cy="691739"/>
          </a:xfrm>
          <a:prstGeom prst="straightConnector1">
            <a:avLst/>
          </a:prstGeom>
          <a:ln w="25400">
            <a:solidFill>
              <a:srgbClr val="92C0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rtalom helye 51"/>
          <p:cNvSpPr>
            <a:spLocks noGrp="1"/>
          </p:cNvSpPr>
          <p:nvPr>
            <p:ph sz="quarter" idx="18" hasCustomPrompt="1"/>
          </p:nvPr>
        </p:nvSpPr>
        <p:spPr>
          <a:xfrm>
            <a:off x="5897844" y="1843484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92C01F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TÉMA</a:t>
            </a:r>
          </a:p>
        </p:txBody>
      </p:sp>
      <p:sp>
        <p:nvSpPr>
          <p:cNvPr id="25" name="Tartalom helye 51"/>
          <p:cNvSpPr>
            <a:spLocks noGrp="1"/>
          </p:cNvSpPr>
          <p:nvPr>
            <p:ph sz="quarter" idx="19" hasCustomPrompt="1"/>
          </p:nvPr>
        </p:nvSpPr>
        <p:spPr>
          <a:xfrm>
            <a:off x="1655676" y="1849119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92C01F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TÉMA</a:t>
            </a:r>
          </a:p>
        </p:txBody>
      </p:sp>
      <p:sp>
        <p:nvSpPr>
          <p:cNvPr id="26" name="Tartalom helye 51"/>
          <p:cNvSpPr>
            <a:spLocks noGrp="1"/>
          </p:cNvSpPr>
          <p:nvPr>
            <p:ph sz="quarter" idx="20" hasCustomPrompt="1"/>
          </p:nvPr>
        </p:nvSpPr>
        <p:spPr>
          <a:xfrm>
            <a:off x="3779912" y="1851756"/>
            <a:ext cx="1440160" cy="287859"/>
          </a:xfrm>
          <a:prstGeom prst="rect">
            <a:avLst/>
          </a:prstGeom>
        </p:spPr>
        <p:txBody>
          <a:bodyPr/>
          <a:lstStyle>
            <a:lvl1pPr marL="0" marR="0" indent="0" algn="ctr" defTabSz="8163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hu-HU" sz="1600" kern="1200" dirty="0" smtClean="0">
                <a:solidFill>
                  <a:srgbClr val="92C01F"/>
                </a:solidFill>
                <a:latin typeface="Titillium Lt" panose="00000400000000000000" pitchFamily="50" charset="-18"/>
                <a:ea typeface="+mn-ea"/>
                <a:cs typeface="+mn-cs"/>
              </a:defRPr>
            </a:lvl1pPr>
          </a:lstStyle>
          <a:p>
            <a:pPr lvl="0"/>
            <a:r>
              <a:rPr lang="hu-HU" dirty="0"/>
              <a:t>TÉMA</a:t>
            </a:r>
          </a:p>
        </p:txBody>
      </p:sp>
      <p:sp>
        <p:nvSpPr>
          <p:cNvPr id="30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2022. 09. 28.</a:t>
            </a:fld>
            <a:endParaRPr lang="hu-HU" dirty="0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3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336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ket_hasab_vonall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cxnSp>
        <p:nvCxnSpPr>
          <p:cNvPr id="30" name="Egyenes összekötő 29"/>
          <p:cNvCxnSpPr/>
          <p:nvPr userDrawn="1"/>
        </p:nvCxnSpPr>
        <p:spPr>
          <a:xfrm>
            <a:off x="3995936" y="1759124"/>
            <a:ext cx="0" cy="2237402"/>
          </a:xfrm>
          <a:prstGeom prst="line">
            <a:avLst/>
          </a:prstGeom>
          <a:ln>
            <a:solidFill>
              <a:srgbClr val="92C01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755650" y="1635125"/>
            <a:ext cx="3024188" cy="2449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92C01F"/>
                </a:solidFill>
              </a:defRPr>
            </a:lvl1pPr>
            <a:lvl2pPr>
              <a:defRPr sz="1600">
                <a:solidFill>
                  <a:srgbClr val="92C01F"/>
                </a:solidFill>
              </a:defRPr>
            </a:lvl2pPr>
            <a:lvl3pPr>
              <a:defRPr sz="1600">
                <a:solidFill>
                  <a:srgbClr val="92C01F"/>
                </a:solidFill>
              </a:defRPr>
            </a:lvl3pPr>
            <a:lvl4pPr>
              <a:defRPr sz="1600">
                <a:solidFill>
                  <a:srgbClr val="92C01F"/>
                </a:solidFill>
              </a:defRPr>
            </a:lvl4pPr>
            <a:lvl5pPr>
              <a:defRPr sz="1600">
                <a:solidFill>
                  <a:srgbClr val="92C01F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5"/>
          </p:nvPr>
        </p:nvSpPr>
        <p:spPr>
          <a:xfrm>
            <a:off x="4219674" y="1635125"/>
            <a:ext cx="3024188" cy="2449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92C01F"/>
                </a:solidFill>
              </a:defRPr>
            </a:lvl1pPr>
            <a:lvl2pPr>
              <a:defRPr sz="1600">
                <a:solidFill>
                  <a:srgbClr val="92C01F"/>
                </a:solidFill>
              </a:defRPr>
            </a:lvl2pPr>
            <a:lvl3pPr>
              <a:defRPr sz="1600">
                <a:solidFill>
                  <a:srgbClr val="92C01F"/>
                </a:solidFill>
              </a:defRPr>
            </a:lvl3pPr>
            <a:lvl4pPr>
              <a:defRPr sz="1600">
                <a:solidFill>
                  <a:srgbClr val="92C01F"/>
                </a:solidFill>
              </a:defRPr>
            </a:lvl4pPr>
            <a:lvl5pPr>
              <a:defRPr sz="1600">
                <a:solidFill>
                  <a:srgbClr val="92C01F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2022. 09. 28.</a:t>
            </a:fld>
            <a:endParaRPr lang="hu-HU"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4573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ablaz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 helye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555625"/>
            <a:ext cx="5761037" cy="5032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  <a:lvl2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2pPr>
            <a:lvl3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3pPr>
            <a:lvl4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4pPr>
            <a:lvl5pPr>
              <a:defRPr lang="hu-HU" sz="2000" b="1" kern="1200" dirty="0" smtClean="0">
                <a:solidFill>
                  <a:srgbClr val="006633"/>
                </a:solidFill>
                <a:latin typeface="Titillium Bd" panose="00000800000000000000" pitchFamily="50" charset="-18"/>
                <a:ea typeface="+mj-ea"/>
                <a:cs typeface="+mj-cs"/>
              </a:defRPr>
            </a:lvl5pPr>
          </a:lstStyle>
          <a:p>
            <a:pPr lvl="0"/>
            <a:r>
              <a:rPr lang="hu-HU" dirty="0"/>
              <a:t>CÍM</a:t>
            </a:r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2699792" y="4774902"/>
            <a:ext cx="1512168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73974C63-EAA8-467C-A513-18C1DCBE6C4D}" type="datetimeFigureOut">
              <a:rPr lang="hu-HU" smtClean="0"/>
              <a:pPr/>
              <a:t>2022. 09. 28.</a:t>
            </a:fld>
            <a:endParaRPr lang="hu-HU"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427984" y="477539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endParaRPr lang="hu-HU" dirty="0"/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452320" y="4774902"/>
            <a:ext cx="827112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/>
                </a:solidFill>
                <a:latin typeface="Titillium Lt" panose="00000400000000000000" pitchFamily="50" charset="-18"/>
              </a:defRPr>
            </a:lvl1pPr>
          </a:lstStyle>
          <a:p>
            <a:fld id="{F4B47376-C894-4FFB-8CFA-DA778D4B7FC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" name="Táblázat helye 3"/>
          <p:cNvSpPr>
            <a:spLocks noGrp="1"/>
          </p:cNvSpPr>
          <p:nvPr>
            <p:ph type="tbl" sz="quarter" idx="14"/>
          </p:nvPr>
        </p:nvSpPr>
        <p:spPr>
          <a:xfrm>
            <a:off x="755650" y="1708150"/>
            <a:ext cx="7704138" cy="25193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Táblázat beszúrásához kattintson az ikonra</a:t>
            </a:r>
          </a:p>
        </p:txBody>
      </p:sp>
    </p:spTree>
    <p:extLst>
      <p:ext uri="{BB962C8B-B14F-4D97-AF65-F5344CB8AC3E}">
        <p14:creationId xmlns:p14="http://schemas.microsoft.com/office/powerpoint/2010/main" val="2936852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Koszonj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Cím 16"/>
          <p:cNvSpPr>
            <a:spLocks noGrp="1"/>
          </p:cNvSpPr>
          <p:nvPr>
            <p:ph type="title" hasCustomPrompt="1"/>
          </p:nvPr>
        </p:nvSpPr>
        <p:spPr>
          <a:xfrm>
            <a:off x="395536" y="1680908"/>
            <a:ext cx="7886700" cy="1781683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spcBef>
                <a:spcPts val="600"/>
              </a:spcBef>
              <a:spcAft>
                <a:spcPts val="600"/>
              </a:spcAft>
              <a:buNone/>
              <a:defRPr lang="hu-HU" sz="5000" kern="1200" baseline="0" dirty="0">
                <a:solidFill>
                  <a:schemeClr val="bg1"/>
                </a:solidFill>
                <a:latin typeface="Titillium Bd" panose="00000800000000000000" pitchFamily="50" charset="-18"/>
                <a:ea typeface="+mj-ea"/>
                <a:cs typeface="+mj-cs"/>
              </a:defRPr>
            </a:lvl1pPr>
          </a:lstStyle>
          <a:p>
            <a:pPr lvl="0"/>
            <a:r>
              <a:rPr lang="hu-HU" dirty="0"/>
              <a:t>KÖSZÖNJÜK A </a:t>
            </a:r>
            <a:br>
              <a:rPr lang="hu-HU" dirty="0"/>
            </a:br>
            <a:r>
              <a:rPr lang="hu-HU" dirty="0"/>
              <a:t>FIGYELMET!</a:t>
            </a:r>
          </a:p>
        </p:txBody>
      </p:sp>
    </p:spTree>
    <p:extLst>
      <p:ext uri="{BB962C8B-B14F-4D97-AF65-F5344CB8AC3E}">
        <p14:creationId xmlns:p14="http://schemas.microsoft.com/office/powerpoint/2010/main" val="424964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DA350A8-95C5-435E-8E04-9FC6E7F504FC}" type="datetime1">
              <a:rPr lang="hu-HU" smtClean="0"/>
              <a:t>2022. 09. 28.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XIV. Földész Fórum - 2019.01.07. - Újfehértó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6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C6CDD60F-DEAC-462D-B482-83E4108EA7F1}" type="datetime1">
              <a:rPr lang="hu-HU" smtClean="0"/>
              <a:t>2022. 09. 28.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XIV. Földész Fórum - 2019.01.07. - Újfehértó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40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759B3EC-00C7-4C30-901C-DBF12BE9A399}" type="datetime1">
              <a:rPr lang="hu-HU" smtClean="0"/>
              <a:t>2022. 09. 28.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XIV. Földész Fórum - 2019.01.07. - Újfehértó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98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E799C8A-E6E1-451F-8E63-84BE54E70C18}" type="datetime1">
              <a:rPr lang="hu-HU" smtClean="0"/>
              <a:t>2022. 09. 28.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XIV. Földész Fórum - 2019.01.07. - Újfehértó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2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0E792E1-421C-4E9E-BA12-3D25DC9CD498}" type="datetime1">
              <a:rPr lang="hu-HU" smtClean="0"/>
              <a:t>2022. 09. 28.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hu-HU"/>
              <a:t>XIV. Földész Fórum - 2019.01.07. - Újfehértó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8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595"/>
            <a:ext cx="9141884" cy="5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9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" y="596"/>
            <a:ext cx="9141884" cy="5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6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" y="596"/>
            <a:ext cx="9141884" cy="5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3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685800" y="1000396"/>
            <a:ext cx="7772400" cy="6480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>
                <a:solidFill>
                  <a:srgbClr val="006633"/>
                </a:solidFill>
                <a:latin typeface="Trebuchet MS" panose="020B0603020202020204" pitchFamily="34" charset="0"/>
              </a:rPr>
              <a:t>Az állattenyésztés és takarmányipar</a:t>
            </a:r>
          </a:p>
          <a:p>
            <a:endParaRPr lang="hu-HU" sz="24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r>
              <a:rPr lang="hu-HU" sz="2400" i="1" dirty="0">
                <a:solidFill>
                  <a:schemeClr val="accent3"/>
                </a:solidFill>
                <a:latin typeface="Trebuchet MS" panose="020B0603020202020204" pitchFamily="34" charset="0"/>
              </a:rPr>
              <a:t>Helyzet, Tendenciák, Jövőkép</a:t>
            </a: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85800" y="3075806"/>
            <a:ext cx="7772400" cy="1512168"/>
          </a:xfrm>
          <a:prstGeom prst="rect">
            <a:avLst/>
          </a:prstGeom>
        </p:spPr>
        <p:txBody>
          <a:bodyPr vert="horz" lIns="81636" tIns="40819" rIns="81636" bIns="40819" rtlCol="0" anchor="ctr">
            <a:norm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solidFill>
                  <a:srgbClr val="006633"/>
                </a:solidFill>
                <a:latin typeface="Trebuchet MS" panose="020B0603020202020204" pitchFamily="34" charset="0"/>
              </a:rPr>
              <a:t>Papp Gergely</a:t>
            </a:r>
          </a:p>
        </p:txBody>
      </p:sp>
      <p:sp>
        <p:nvSpPr>
          <p:cNvPr id="8" name="Téglalap 7"/>
          <p:cNvSpPr/>
          <p:nvPr/>
        </p:nvSpPr>
        <p:spPr>
          <a:xfrm>
            <a:off x="3203849" y="206769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6338"/>
            <a:endParaRPr lang="hu-HU" sz="1200" i="1" dirty="0">
              <a:solidFill>
                <a:srgbClr val="006633"/>
              </a:solidFill>
              <a:latin typeface="Titillium" pitchFamily="50" charset="-18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816338"/>
            <a:r>
              <a:rPr lang="hu-HU" sz="1100" dirty="0">
                <a:solidFill>
                  <a:srgbClr val="92D050"/>
                </a:solidFill>
              </a:rPr>
              <a:t>DSM 20. – 2022.09.29. - Telki</a:t>
            </a:r>
          </a:p>
        </p:txBody>
      </p:sp>
    </p:spTree>
    <p:extLst>
      <p:ext uri="{BB962C8B-B14F-4D97-AF65-F5344CB8AC3E}">
        <p14:creationId xmlns:p14="http://schemas.microsoft.com/office/powerpoint/2010/main" val="267833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Veszélyek és lehetőségek…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000" dirty="0">
                <a:latin typeface="Trebuchet MS" panose="020B0603020202020204" pitchFamily="34" charset="0"/>
              </a:rPr>
              <a:t>Veszélyek és lehetőségek - kihívások és kilátások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000" dirty="0">
                <a:latin typeface="Trebuchet MS" panose="020B0603020202020204" pitchFamily="34" charset="0"/>
              </a:rPr>
              <a:t>A trendek és problémák helyes felismerésével, szakmai összefogással és a gazdálkodás – valamint annak körülményeinek – befolyásolásával/fejlesztésével a körülöttünk zajló változások nem csak veszélyt de lehetőséget rejthetnek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000" dirty="0">
                <a:latin typeface="Trebuchet MS" panose="020B0603020202020204" pitchFamily="34" charset="0"/>
              </a:rPr>
              <a:t>Mindegyik állattartó ágazat önálló elemzés tárgya, de vannak közös problémák és létezhetnek hasonló megoldások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hu-HU" sz="2000" dirty="0">
              <a:latin typeface="Trebuchet MS" panose="020B0603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hu-HU" sz="2000" dirty="0">
              <a:latin typeface="Trebuchet MS" panose="020B0603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hu-HU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4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Az emberi tényező… 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olidFill>
                  <a:srgbClr val="C00000"/>
                </a:solidFill>
                <a:latin typeface="Trebuchet MS" panose="020B0603020202020204" pitchFamily="34" charset="0"/>
              </a:rPr>
              <a:t>Munkaerőhiány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pPr marL="176213" indent="-176213">
              <a:buFont typeface="Wingdings" panose="05000000000000000000" pitchFamily="2" charset="2"/>
              <a:buChar char="Ø"/>
            </a:pPr>
            <a:r>
              <a:rPr lang="hu-HU" sz="1100" dirty="0">
                <a:latin typeface="Trebuchet MS" panose="020B0603020202020204" pitchFamily="34" charset="0"/>
              </a:rPr>
              <a:t>Az állattenyésztésben az egyik </a:t>
            </a:r>
            <a:r>
              <a:rPr lang="hu-HU" sz="1100" b="1" dirty="0">
                <a:latin typeface="Trebuchet MS" panose="020B0603020202020204" pitchFamily="34" charset="0"/>
              </a:rPr>
              <a:t>legégetőbb a munkaerőhiány</a:t>
            </a:r>
            <a:r>
              <a:rPr lang="hu-HU" sz="1100" dirty="0">
                <a:latin typeface="Trebuchet MS" panose="020B0603020202020204" pitchFamily="34" charset="0"/>
              </a:rPr>
              <a:t>, már a szakképzettséget nem feltétlen, legfeljebb betanítást igénylő munkakörökre is. </a:t>
            </a:r>
          </a:p>
          <a:p>
            <a:pPr marL="176213" indent="-176213">
              <a:buFont typeface="Wingdings" panose="05000000000000000000" pitchFamily="2" charset="2"/>
              <a:buChar char="Ø"/>
            </a:pPr>
            <a:endParaRPr lang="hu-HU" sz="1100" dirty="0">
              <a:latin typeface="Trebuchet MS" panose="020B0603020202020204" pitchFamily="34" charset="0"/>
            </a:endParaRPr>
          </a:p>
          <a:p>
            <a:pPr marL="176213" indent="-176213">
              <a:buFont typeface="Wingdings" panose="05000000000000000000" pitchFamily="2" charset="2"/>
              <a:buChar char="Ø"/>
            </a:pPr>
            <a:r>
              <a:rPr lang="hu-HU" sz="1100" dirty="0">
                <a:latin typeface="Trebuchet MS" panose="020B0603020202020204" pitchFamily="34" charset="0"/>
              </a:rPr>
              <a:t>Súlyos probléma a </a:t>
            </a:r>
            <a:r>
              <a:rPr lang="hu-HU" sz="1100" b="1" dirty="0">
                <a:latin typeface="Trebuchet MS" panose="020B0603020202020204" pitchFamily="34" charset="0"/>
              </a:rPr>
              <a:t>középfokú szakképzés </a:t>
            </a:r>
            <a:r>
              <a:rPr lang="hu-HU" sz="1100" dirty="0">
                <a:latin typeface="Trebuchet MS" panose="020B0603020202020204" pitchFamily="34" charset="0"/>
              </a:rPr>
              <a:t>hiánya, illetve alkalmatlansága.</a:t>
            </a:r>
          </a:p>
          <a:p>
            <a:pPr marL="176213" indent="-176213">
              <a:buFont typeface="Wingdings" panose="05000000000000000000" pitchFamily="2" charset="2"/>
              <a:buChar char="Ø"/>
            </a:pPr>
            <a:endParaRPr lang="hu-HU" sz="1100" dirty="0">
              <a:latin typeface="Trebuchet MS" panose="020B0603020202020204" pitchFamily="34" charset="0"/>
            </a:endParaRPr>
          </a:p>
          <a:p>
            <a:pPr marL="176213" indent="-176213">
              <a:buFont typeface="Wingdings" panose="05000000000000000000" pitchFamily="2" charset="2"/>
              <a:buChar char="Ø"/>
            </a:pPr>
            <a:r>
              <a:rPr lang="hu-HU" sz="1100" dirty="0">
                <a:latin typeface="Trebuchet MS" panose="020B0603020202020204" pitchFamily="34" charset="0"/>
              </a:rPr>
              <a:t>A munkaerőhiány csökkentésének egyik kulcsa, amiről kevesebbet beszélnünk, az emberhez méltó munkakörülmények és bánásmód megteremtése, ami a munkáltató feladata lenne és csak részben függ attól, hogy mik a munkaadó pénzügyi lehetőségei. </a:t>
            </a:r>
            <a:br>
              <a:rPr lang="hu-HU" sz="1100" dirty="0">
                <a:latin typeface="Trebuchet MS" panose="020B0603020202020204" pitchFamily="34" charset="0"/>
              </a:rPr>
            </a:br>
            <a:r>
              <a:rPr lang="hu-HU" sz="1100" dirty="0">
                <a:latin typeface="Trebuchet MS" panose="020B0603020202020204" pitchFamily="34" charset="0"/>
              </a:rPr>
              <a:t>A munkáltatókat és munkavállalókat ezek megteremtésében, hazai elindításában segítenünk kell (jó gyakorlatok bemutatásával, életpálya-modellek felépítésével, stb.)</a:t>
            </a:r>
          </a:p>
          <a:p>
            <a:endParaRPr lang="hu-HU" sz="11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Oktatás, képzés</a:t>
            </a:r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hu-HU" sz="1200" b="1" dirty="0"/>
              <a:t>Alapvetően két féle képzésre van az állattenyésztési oldalon szükség</a:t>
            </a:r>
            <a:r>
              <a:rPr lang="hu-HU" sz="1200" dirty="0"/>
              <a:t>, amelyek a szakosodással megfelelően képzett ágazati szakmunkásokat és technikusokat adnának. Minden más „kifinomultabb” megoldás túlbonyolítja és drágítja a képzést: </a:t>
            </a:r>
          </a:p>
          <a:p>
            <a:r>
              <a:rPr lang="hu-HU" sz="1200" b="1" dirty="0"/>
              <a:t>Állattenyésztő szakmunkás </a:t>
            </a:r>
            <a:r>
              <a:rPr lang="hu-HU" sz="1200" dirty="0"/>
              <a:t>képzés nappali szakon</a:t>
            </a:r>
          </a:p>
          <a:p>
            <a:r>
              <a:rPr lang="hu-HU" sz="1200" b="1" dirty="0"/>
              <a:t>Állattenyésztő technikus </a:t>
            </a:r>
            <a:r>
              <a:rPr lang="hu-HU" sz="1200" dirty="0"/>
              <a:t>képesítés emeltebb szintű elméleti alapokkal és érettségivel kiegészülve.</a:t>
            </a:r>
          </a:p>
          <a:p>
            <a:endParaRPr lang="hu-HU" sz="1200" dirty="0"/>
          </a:p>
          <a:p>
            <a:pPr marL="0" indent="0">
              <a:buNone/>
            </a:pPr>
            <a:r>
              <a:rPr lang="hu-HU" sz="1200" dirty="0"/>
              <a:t>További képesítések megszerzése OKJ tanfolyamok keretében (méhész, patkolókovács, stb.)</a:t>
            </a:r>
          </a:p>
          <a:p>
            <a:pPr marL="0" indent="0">
              <a:buNone/>
            </a:pPr>
            <a:r>
              <a:rPr lang="hu-HU" sz="1200" b="1" dirty="0"/>
              <a:t>A felsőfokú szakképzés átalakítása hamarosan sorra kerül</a:t>
            </a:r>
            <a:r>
              <a:rPr lang="hu-HU" sz="1200" dirty="0"/>
              <a:t>, aminek kapcsán fontosnak tartjuk az agrároktatásban részt vevő oktatók számára egy kötelező gyakorlati képzési rendszer felállítását.</a:t>
            </a:r>
          </a:p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48067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Fejlesztési és K+F programok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Helyzet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hu-HU" sz="1200" dirty="0">
                <a:latin typeface="Trebuchet MS" panose="020B0603020202020204" pitchFamily="34" charset="0"/>
              </a:rPr>
              <a:t>Az</a:t>
            </a:r>
            <a:r>
              <a:rPr lang="hu-HU" sz="1200" b="1" dirty="0">
                <a:latin typeface="Trebuchet MS" panose="020B0603020202020204" pitchFamily="34" charset="0"/>
              </a:rPr>
              <a:t> agrár- és élelmiszergazdaságban is érzékelhető modernizáció </a:t>
            </a:r>
            <a:r>
              <a:rPr lang="hu-HU" sz="1200" dirty="0">
                <a:latin typeface="Trebuchet MS" panose="020B0603020202020204" pitchFamily="34" charset="0"/>
              </a:rPr>
              <a:t>eredményeképpen napjainkban a kutatás-fejlesztési és innovációs tevékenységek várhatóan olyan lehetőségeket nyitnak meg, amelyek teljesen elszakadnak a jelenlegi termelési technológiáktól, struktúráktól és alapanyagoktól.</a:t>
            </a:r>
          </a:p>
          <a:p>
            <a:pPr marL="0" indent="0">
              <a:buNone/>
            </a:pPr>
            <a:endParaRPr lang="hu-HU" sz="400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sz="1200" dirty="0"/>
              <a:t>Jelenleg Magyarországon a kutatás-fejlesztési ráfordítások az EU többi tagállamához viszonyítva alacsony szinten állnak, mely hátráltatja az agrárszektor versenyképességét.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sz="1200" dirty="0"/>
              <a:t>Nem áll rendelkezésre minden kutató intézményben a megfelelő kutatási infrastruktúra, de a kutatói utánpótlás hiánya és a nem megfelelő agrár képzés is rontja a helyzetet.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Teendőink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Versenyképességet javító, korlátozott anyagi forrásokkal is megvalósítható kutatások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Kutatóműhelyek fejlesztése, intézmények és szakemberek együttműködésének ösztönzése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 err="1">
                <a:latin typeface="Trebuchet MS" panose="020B0603020202020204" pitchFamily="34" charset="0"/>
              </a:rPr>
              <a:t>Genomika</a:t>
            </a:r>
            <a:r>
              <a:rPr lang="hu-HU" sz="1200" dirty="0">
                <a:latin typeface="Trebuchet MS" panose="020B0603020202020204" pitchFamily="34" charset="0"/>
              </a:rPr>
              <a:t> – </a:t>
            </a:r>
            <a:r>
              <a:rPr lang="hu-HU" sz="1200" dirty="0" err="1">
                <a:latin typeface="Trebuchet MS" panose="020B0603020202020204" pitchFamily="34" charset="0"/>
              </a:rPr>
              <a:t>genomikai</a:t>
            </a:r>
            <a:r>
              <a:rPr lang="hu-HU" sz="1200" dirty="0">
                <a:latin typeface="Trebuchet MS" panose="020B0603020202020204" pitchFamily="34" charset="0"/>
              </a:rPr>
              <a:t> </a:t>
            </a:r>
            <a:r>
              <a:rPr lang="hu-HU" sz="1200" dirty="0" err="1">
                <a:latin typeface="Trebuchet MS" panose="020B0603020202020204" pitchFamily="34" charset="0"/>
              </a:rPr>
              <a:t>tenyészértékbecslés</a:t>
            </a:r>
            <a:endParaRPr lang="hu-HU" sz="120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Precíziós nemesítés megismertetése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Fehérjeprogram hatékony végrehajtása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Gyep cselekvési terv és gyepkataszter megalkotása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Jó állattartási és állategészségügyi gyakorlatok gyűjtése, feldolgozása és megosztása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Ammónia-kibocsátás csökkentése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Antimikrobiális rezisztenciával kapcsolatos kutatások</a:t>
            </a:r>
          </a:p>
        </p:txBody>
      </p:sp>
    </p:spTree>
    <p:extLst>
      <p:ext uri="{BB962C8B-B14F-4D97-AF65-F5344CB8AC3E}">
        <p14:creationId xmlns:p14="http://schemas.microsoft.com/office/powerpoint/2010/main" val="2000833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Piacra jutási intézkedések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51520" y="1631156"/>
            <a:ext cx="2016224" cy="29634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400" i="1" dirty="0">
                <a:solidFill>
                  <a:srgbClr val="C00000"/>
                </a:solidFill>
                <a:latin typeface="Trebuchet MS" panose="020B0603020202020204" pitchFamily="34" charset="0"/>
              </a:rPr>
              <a:t>Sikeres állattenyésztés </a:t>
            </a:r>
            <a:br>
              <a:rPr lang="hu-HU" sz="1400" i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hu-HU" sz="1400" i="1" dirty="0">
                <a:solidFill>
                  <a:srgbClr val="C00000"/>
                </a:solidFill>
                <a:latin typeface="Trebuchet MS" panose="020B0603020202020204" pitchFamily="34" charset="0"/>
              </a:rPr>
              <a:t>nem képzelhető el </a:t>
            </a:r>
            <a:br>
              <a:rPr lang="hu-HU" sz="1400" i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hu-HU" sz="1400" i="1" dirty="0">
                <a:solidFill>
                  <a:srgbClr val="C00000"/>
                </a:solidFill>
                <a:latin typeface="Trebuchet MS" panose="020B0603020202020204" pitchFamily="34" charset="0"/>
              </a:rPr>
              <a:t>jól felépített </a:t>
            </a:r>
            <a:br>
              <a:rPr lang="hu-HU" sz="1400" i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hu-HU" sz="1400" i="1" dirty="0">
                <a:solidFill>
                  <a:srgbClr val="C00000"/>
                </a:solidFill>
                <a:latin typeface="Trebuchet MS" panose="020B0603020202020204" pitchFamily="34" charset="0"/>
              </a:rPr>
              <a:t>és végrehajtott marketing programok nélkül, amelyek az áruterme­lés során előállított termékek reklámozása mellett a tenyészállatok piacra jutását is elősegítik.</a:t>
            </a:r>
            <a:endParaRPr lang="hu-HU" sz="18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283968" y="987574"/>
            <a:ext cx="4041775" cy="479822"/>
          </a:xfrm>
        </p:spPr>
        <p:txBody>
          <a:bodyPr/>
          <a:lstStyle/>
          <a:p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Teendőink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627784" y="1631156"/>
            <a:ext cx="6059023" cy="296346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dirty="0">
                <a:latin typeface="Trebuchet MS" panose="020B0603020202020204" pitchFamily="34" charset="0"/>
              </a:rPr>
              <a:t>Agrármarketing tevékenységek összehangolása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dirty="0">
                <a:latin typeface="Trebuchet MS" panose="020B0603020202020204" pitchFamily="34" charset="0"/>
              </a:rPr>
              <a:t>Tenyészállatok és állati termékek piacra jutását segítő piackutatások és marketing programok indítása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dirty="0">
                <a:latin typeface="Trebuchet MS" panose="020B0603020202020204" pitchFamily="34" charset="0"/>
              </a:rPr>
              <a:t>Tenyészállat-kiállítások célzott támogatása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dirty="0">
                <a:latin typeface="Trebuchet MS" panose="020B0603020202020204" pitchFamily="34" charset="0"/>
              </a:rPr>
              <a:t>OMÉK átalakítása szakmaközpontú rendezvénnyé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dirty="0">
                <a:latin typeface="Trebuchet MS" panose="020B0603020202020204" pitchFamily="34" charset="0"/>
              </a:rPr>
              <a:t>Cégek felkészítése a piaci tevékenységre, beleértve a külpiaci tevékenységet is (piaci információk, terméktréningek, finanszírozás)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600" dirty="0">
                <a:latin typeface="Trebuchet MS" panose="020B0603020202020204" pitchFamily="34" charset="0"/>
              </a:rPr>
              <a:t>PR és marketingköltségek finanszírozásának támogatási rendszerének kidolgozása </a:t>
            </a:r>
          </a:p>
          <a:p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225867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Állategészségügyi státusz</a:t>
            </a:r>
            <a:br>
              <a:rPr lang="hu-HU" sz="32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</a:br>
            <a:endParaRPr lang="hu-HU" sz="3200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Jelentősége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79512" y="1631156"/>
            <a:ext cx="4317876" cy="29634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u-HU" sz="1400" dirty="0">
                <a:latin typeface="Trebuchet MS" panose="020B0603020202020204" pitchFamily="34" charset="0"/>
              </a:rPr>
              <a:t>Az állatállományok állategészségügyi státuszának javítása versenyképességünk egyik kulcskérdése. </a:t>
            </a:r>
          </a:p>
          <a:p>
            <a:r>
              <a:rPr lang="hu-HU" sz="1400" dirty="0">
                <a:latin typeface="Trebuchet MS" panose="020B0603020202020204" pitchFamily="34" charset="0"/>
              </a:rPr>
              <a:t>A betegségek </a:t>
            </a:r>
            <a:r>
              <a:rPr lang="hu-HU" sz="1400" dirty="0" err="1">
                <a:latin typeface="Trebuchet MS" panose="020B0603020202020204" pitchFamily="34" charset="0"/>
              </a:rPr>
              <a:t>szubklinikai</a:t>
            </a:r>
            <a:r>
              <a:rPr lang="hu-HU" sz="1400" dirty="0">
                <a:latin typeface="Trebuchet MS" panose="020B0603020202020204" pitchFamily="34" charset="0"/>
              </a:rPr>
              <a:t> jelenléte jelentősen rontja a termelés hatékonyságát, ami tetemes gazdasági károkat okoz az állattartóknak. </a:t>
            </a:r>
          </a:p>
          <a:p>
            <a:r>
              <a:rPr lang="hu-HU" sz="1400" dirty="0">
                <a:latin typeface="Trebuchet MS" panose="020B0603020202020204" pitchFamily="34" charset="0"/>
              </a:rPr>
              <a:t>A betegségek megelőzése, az állategészségügyi státusz javítása és az állatjólét fokozása érdekében ágazati szintű lépéseket kell tenni. </a:t>
            </a:r>
          </a:p>
          <a:p>
            <a:r>
              <a:rPr lang="hu-HU" sz="1400" dirty="0">
                <a:latin typeface="Trebuchet MS" panose="020B0603020202020204" pitchFamily="34" charset="0"/>
              </a:rPr>
              <a:t>Ezen intézkedések a magyar állattenyésztés elismertségének és a hazai fogyasztás növelése céljából is fontosak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Teendőink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175441" cy="296346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Jó állattartási-, állategészségügyi-, és járványvédelmi gyakorlatok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Visszatérő és nagy kártételű állatbetegségek elleni kiemelt védekezés (ASP, madárinfluenza)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Hatósági állatorvosi szolgálat megerősített újjászervezése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Folyamatban lévő mentesítés programok felülvizsgálata és befejezése (PRRS, IBR, </a:t>
            </a:r>
            <a:r>
              <a:rPr lang="hu-HU" sz="1200" dirty="0" err="1">
                <a:latin typeface="Trebuchet MS" panose="020B0603020202020204" pitchFamily="34" charset="0"/>
              </a:rPr>
              <a:t>leukózis</a:t>
            </a:r>
            <a:r>
              <a:rPr lang="hu-HU" sz="1200" dirty="0">
                <a:latin typeface="Trebuchet MS" panose="020B0603020202020204" pitchFamily="34" charset="0"/>
              </a:rPr>
              <a:t>, brucellózis stb.), fenntartása, újak elindítása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Az állategészségügyi követelmények, tevékenységek, eredmények folyamatos publikálása a gazdálkodók és a fogyasztók felé a bizalom erősítése céljából.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Az ember (fogyasztók) mint egyes állatbetegségek vektora: tudatosítás és megelőzés</a:t>
            </a:r>
          </a:p>
        </p:txBody>
      </p:sp>
    </p:spTree>
    <p:extLst>
      <p:ext uri="{BB962C8B-B14F-4D97-AF65-F5344CB8AC3E}">
        <p14:creationId xmlns:p14="http://schemas.microsoft.com/office/powerpoint/2010/main" val="170303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Támogatáspolitika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3528" y="915566"/>
            <a:ext cx="4173860" cy="10081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u-HU" sz="1200" dirty="0"/>
              <a:t>A jelenlegi támogatási struktúrában az EU-s források nélkül a hazai gazdálkodók háromnegyede veszteséges lenne. Ebből az állapotból a jövőben el kell mozdulni úgy, hogy ezeket a forrásokat a túlélés helyett a versenyképesség javítására fordítsák a termelők.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3528" y="2067694"/>
            <a:ext cx="4173860" cy="24549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100" b="1" dirty="0"/>
              <a:t>Kiemelt szintű nemzeti források biztosítása az állattenyésztőknek.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100" dirty="0"/>
              <a:t>Újra kell gondolni és megoldani a baromfi és a sertés ágazatok támogatásának lehetőségét.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100" b="1" dirty="0"/>
              <a:t>Beruházási támogatások folytatása</a:t>
            </a:r>
            <a:r>
              <a:rPr lang="hu-HU" sz="1100" dirty="0"/>
              <a:t>, kiemelt figyelmet fordítva az állatjólétet növelő és a környezetterhelést csökkentő technológiák, tartásmódok alkalmazását elősegítő és ösztönző fejlesztésekre.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100" dirty="0"/>
              <a:t>A vidékfejlesztési támogatások kiemelt mértékű nemzeti </a:t>
            </a:r>
            <a:r>
              <a:rPr lang="hu-HU" sz="1100" b="1" dirty="0"/>
              <a:t>társfinanszírozása óriási lehetőség, melyet ki kell használni</a:t>
            </a:r>
          </a:p>
          <a:p>
            <a:pPr marL="0" indent="0">
              <a:buNone/>
            </a:pPr>
            <a:endParaRPr lang="hu-HU" sz="11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1" y="915566"/>
            <a:ext cx="4041769" cy="10081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u-HU" sz="1200" dirty="0"/>
              <a:t>Mennyiségi szemlélet helyett a minőségi szemléletet kell érvényesíteni a támogatáspolitikában. Ennek módja pl. az állatalapú támogatások szétválasztása az árutermelőknek juttatott alaptámogatásra és a tenyészállat előállítóknak adott emelt szintű támogatásra.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067694"/>
            <a:ext cx="4041775" cy="24549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100" b="1" dirty="0"/>
              <a:t>Feldolgozóipar beruházásainak ösztönzése </a:t>
            </a:r>
            <a:r>
              <a:rPr lang="hu-HU" sz="1100" dirty="0"/>
              <a:t>(további forrásokkal is) annak érdekében, hogy minél magasabb </a:t>
            </a:r>
            <a:r>
              <a:rPr lang="hu-HU" sz="1100" dirty="0" err="1"/>
              <a:t>feldolgozottsági</a:t>
            </a:r>
            <a:r>
              <a:rPr lang="hu-HU" sz="1100" dirty="0"/>
              <a:t> fokig állítsunk elő hazai termékeket (akár konyhakész és kényelmi termékeket is).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100" dirty="0"/>
              <a:t>A piacképes termékek előállításához fontos a piacra jutást segítő intézkedésekhez kapcsolódóan megfogalmazott </a:t>
            </a:r>
            <a:r>
              <a:rPr lang="hu-HU" sz="1100" b="1" dirty="0"/>
              <a:t>piackutatás.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100" dirty="0"/>
              <a:t>Továbbra is kiemelkedő fontosságú a fiatal gazdák és a </a:t>
            </a:r>
            <a:r>
              <a:rPr lang="hu-HU" sz="1100" b="1" dirty="0"/>
              <a:t>generációváltás</a:t>
            </a:r>
            <a:r>
              <a:rPr lang="hu-HU" sz="1100" dirty="0"/>
              <a:t> támogatása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100" b="1" dirty="0"/>
              <a:t>VP pályázatok és banki hitelek elbírálásának felgyorsítására irányuló szabályozási környezet kialakítása</a:t>
            </a:r>
            <a:r>
              <a:rPr lang="hu-HU" sz="1100" dirty="0"/>
              <a:t>. (A hosszú elbírálási idők komoly bizonytalanságot, finanszírozási problémákat is jelentenek egyes szereplők számára.)</a:t>
            </a:r>
          </a:p>
          <a:p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76978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Megfelelő szabályozási környezet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>
                <a:latin typeface="Trebuchet MS" panose="020B0603020202020204" pitchFamily="34" charset="0"/>
              </a:rPr>
              <a:t>Adózás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3528" y="1631156"/>
            <a:ext cx="4173860" cy="29634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hu-HU" sz="1200" dirty="0"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Állattenyésztőket, valamint a feldolgozóipart érintő hatósági díjak állami átvállalásának fenntartása.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ÁFA csökkentés: élőállatok és az alapvető élelmiszerek áfájának 5 százalékra csökkentésének folytatása.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Állattenyésztési munkát végzők munkaadói járulékának csökkentése (a megtakarítás munkabérként történő kifizethetősége érdekében)</a:t>
            </a:r>
          </a:p>
          <a:p>
            <a:pPr marL="0" indent="0">
              <a:buNone/>
            </a:pPr>
            <a:endParaRPr lang="hu-HU" sz="11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>
                <a:latin typeface="Trebuchet MS" panose="020B0603020202020204" pitchFamily="34" charset="0"/>
              </a:rPr>
              <a:t>Jövedelembiztonság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Kidolgozásra és elindításra kell kerüljön az állattartó ágazatokban is egy komplex rendszer, mely a szolgáltatásközpontú biztosítások mellett megteremti a termelők és feldolgozók öngondoskodásának alapjait és az ágazatban dolgozók jövedelembiztonságát.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A díjtámogatott állatbiztosítások megújítása és egy arra épülő illetve mellette működő öngondoskodási alap felállítása.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200" dirty="0">
                <a:latin typeface="Trebuchet MS" panose="020B0603020202020204" pitchFamily="34" charset="0"/>
              </a:rPr>
              <a:t>Elengedhetetlen egy komplex kockázatkezelési rendszer kidolgozása és elindítása az állattartó és feldolgozó ágazatokban.</a:t>
            </a:r>
          </a:p>
          <a:p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19039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Társadalmi nyomás az állati termékpályákon </a:t>
            </a:r>
            <a:b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és azok termékein</a:t>
            </a:r>
            <a:b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</a:br>
            <a:endParaRPr lang="hu-HU" sz="2400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1400" dirty="0">
              <a:latin typeface="+mj-lt"/>
            </a:endParaRPr>
          </a:p>
          <a:p>
            <a:r>
              <a:rPr lang="hu-HU" sz="1400" dirty="0">
                <a:latin typeface="Trebuchet MS" panose="020B0603020202020204" pitchFamily="34" charset="0"/>
              </a:rPr>
              <a:t>Az állattartás ökológiai lábnyoma </a:t>
            </a:r>
          </a:p>
          <a:p>
            <a:r>
              <a:rPr lang="hu-HU" sz="1400" dirty="0">
                <a:latin typeface="Trebuchet MS" panose="020B0603020202020204" pitchFamily="34" charset="0"/>
              </a:rPr>
              <a:t>Botrányok (termékhamisítások, csalások, feketegazdaság, állatbetegségek) </a:t>
            </a:r>
          </a:p>
          <a:p>
            <a:r>
              <a:rPr lang="hu-HU" sz="1400" dirty="0">
                <a:latin typeface="Trebuchet MS" panose="020B0603020202020204" pitchFamily="34" charset="0"/>
              </a:rPr>
              <a:t>Az állattartás körülményeiről kialakított hamis kép, illetve annak mind szigorúbb szabályozása </a:t>
            </a:r>
          </a:p>
          <a:p>
            <a:r>
              <a:rPr lang="hu-HU" sz="1400" dirty="0">
                <a:latin typeface="Trebuchet MS" panose="020B0603020202020204" pitchFamily="34" charset="0"/>
              </a:rPr>
              <a:t>A (túlzott) hús- és tejfogyasztáshoz kötődő egészségügyi problémák túldimenzionálása </a:t>
            </a:r>
          </a:p>
          <a:p>
            <a:r>
              <a:rPr lang="hu-HU" sz="1400" dirty="0">
                <a:latin typeface="Trebuchet MS" panose="020B0603020202020204" pitchFamily="34" charset="0"/>
              </a:rPr>
              <a:t>A </a:t>
            </a:r>
            <a:r>
              <a:rPr lang="hu-HU" sz="1400" dirty="0" err="1">
                <a:latin typeface="Trebuchet MS" panose="020B0603020202020204" pitchFamily="34" charset="0"/>
              </a:rPr>
              <a:t>veganizmus</a:t>
            </a:r>
            <a:r>
              <a:rPr lang="hu-HU" sz="1400" dirty="0">
                <a:latin typeface="Trebuchet MS" panose="020B0603020202020204" pitchFamily="34" charset="0"/>
              </a:rPr>
              <a:t> népszerűségének erősödése</a:t>
            </a:r>
          </a:p>
          <a:p>
            <a:r>
              <a:rPr lang="hu-HU" sz="1400" dirty="0">
                <a:latin typeface="Trebuchet MS" panose="020B0603020202020204" pitchFamily="34" charset="0"/>
              </a:rPr>
              <a:t>Vidék elvárosiasodása, vidék-város ellentét</a:t>
            </a:r>
          </a:p>
          <a:p>
            <a:r>
              <a:rPr lang="hu-HU" sz="1400" dirty="0">
                <a:latin typeface="Trebuchet MS" panose="020B0603020202020204" pitchFamily="34" charset="0"/>
              </a:rPr>
              <a:t>A modern technológia eljárások nem ismerete, azok félreértése. </a:t>
            </a:r>
          </a:p>
          <a:p>
            <a:r>
              <a:rPr lang="hu-HU" sz="1400" dirty="0">
                <a:latin typeface="Trebuchet MS" panose="020B0603020202020204" pitchFamily="34" charset="0"/>
              </a:rPr>
              <a:t>A szállítás körülményeinek mind szigorúbb szabályozása </a:t>
            </a:r>
          </a:p>
          <a:p>
            <a:r>
              <a:rPr lang="hu-HU" sz="1400" dirty="0">
                <a:latin typeface="Trebuchet MS" panose="020B0603020202020204" pitchFamily="34" charset="0"/>
              </a:rPr>
              <a:t>Egyes állategészségügyi eljárásokkal kapcsolatos szabályok módosulása </a:t>
            </a:r>
          </a:p>
          <a:p>
            <a:r>
              <a:rPr lang="hu-HU" sz="1400" dirty="0">
                <a:latin typeface="Trebuchet MS" panose="020B0603020202020204" pitchFamily="34" charset="0"/>
              </a:rPr>
              <a:t>A vágást megelőzően alkalmazott bódítási technológiákkal kapcsolatos elvárások </a:t>
            </a:r>
          </a:p>
          <a:p>
            <a:pPr marL="0" indent="0">
              <a:buNone/>
            </a:pPr>
            <a:endParaRPr lang="hu-HU" sz="1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hu-HU" sz="1000" dirty="0">
              <a:latin typeface="+mj-lt"/>
            </a:endParaRPr>
          </a:p>
          <a:p>
            <a:endParaRPr lang="hu-HU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2773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Az állati termékpályákkal és termékeikkel</a:t>
            </a:r>
            <a:b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hu-HU" sz="2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kapcsolatos fogyasztói fenntartások és elvárások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100" dirty="0">
                <a:latin typeface="Trebuchet MS" panose="020B0603020202020204" pitchFamily="34" charset="0"/>
              </a:rPr>
              <a:t>Az előállítás körülményei legyenek etikusak, állatbarátok és erről a fogyasztó meggyőződhessen. </a:t>
            </a:r>
          </a:p>
          <a:p>
            <a:r>
              <a:rPr lang="hu-HU" sz="1100" dirty="0">
                <a:latin typeface="Trebuchet MS" panose="020B0603020202020204" pitchFamily="34" charset="0"/>
              </a:rPr>
              <a:t>Az előállítás ökológiai lábnyoma legyen a lehető legkisebb. </a:t>
            </a:r>
          </a:p>
          <a:p>
            <a:r>
              <a:rPr lang="hu-HU" sz="1100" dirty="0">
                <a:latin typeface="Trebuchet MS" panose="020B0603020202020204" pitchFamily="34" charset="0"/>
              </a:rPr>
              <a:t>A termék legyen egészséges, a lehető legkevesebb adalékanyag tartalommal. </a:t>
            </a:r>
          </a:p>
          <a:p>
            <a:r>
              <a:rPr lang="hu-HU" sz="1100" dirty="0">
                <a:latin typeface="Trebuchet MS" panose="020B0603020202020204" pitchFamily="34" charset="0"/>
              </a:rPr>
              <a:t>A termék legyen friss, de minél hosszabb ideig őrizze meg a minőségét. </a:t>
            </a:r>
          </a:p>
          <a:p>
            <a:r>
              <a:rPr lang="hu-HU" sz="1100" dirty="0">
                <a:latin typeface="Trebuchet MS" panose="020B0603020202020204" pitchFamily="34" charset="0"/>
              </a:rPr>
              <a:t>A termék legyen biztonságos. </a:t>
            </a:r>
          </a:p>
          <a:p>
            <a:r>
              <a:rPr lang="hu-HU" sz="1100" dirty="0">
                <a:latin typeface="Trebuchet MS" panose="020B0603020202020204" pitchFamily="34" charset="0"/>
              </a:rPr>
              <a:t>A termék legyen ízletes. </a:t>
            </a:r>
          </a:p>
          <a:p>
            <a:r>
              <a:rPr lang="hu-HU" sz="1100" dirty="0">
                <a:latin typeface="Trebuchet MS" panose="020B0603020202020204" pitchFamily="34" charset="0"/>
              </a:rPr>
              <a:t>A termék fogyasztás előtti elkészítése minél rövidebb időt vegyen igénybe. </a:t>
            </a:r>
          </a:p>
          <a:p>
            <a:r>
              <a:rPr lang="hu-HU" sz="1100" dirty="0">
                <a:latin typeface="Trebuchet MS" panose="020B0603020202020204" pitchFamily="34" charset="0"/>
              </a:rPr>
              <a:t>A termék összetevőiről és az előállítás módjáról a teljes körű informálódás lehetősége álljon fent. </a:t>
            </a:r>
          </a:p>
          <a:p>
            <a:r>
              <a:rPr lang="hu-HU" sz="1100" dirty="0">
                <a:latin typeface="Trebuchet MS" panose="020B0603020202020204" pitchFamily="34" charset="0"/>
              </a:rPr>
              <a:t>A termék alapanyagainak földrajzi eredete legyen megismerhető. </a:t>
            </a:r>
          </a:p>
          <a:p>
            <a:r>
              <a:rPr lang="hu-HU" sz="1100" dirty="0">
                <a:latin typeface="Trebuchet MS" panose="020B0603020202020204" pitchFamily="34" charset="0"/>
              </a:rPr>
              <a:t>A termékpaletta adjon lehetőséget a különböző életmódból fakadó igények kielégítésére (vallási, egészségügyi alapú igények stb.). </a:t>
            </a:r>
          </a:p>
          <a:p>
            <a:r>
              <a:rPr lang="hu-HU" sz="1100" dirty="0">
                <a:latin typeface="Trebuchet MS" panose="020B0603020202020204" pitchFamily="34" charset="0"/>
              </a:rPr>
              <a:t>A termék legyen olcsó. </a:t>
            </a:r>
          </a:p>
          <a:p>
            <a:endParaRPr lang="hu-HU" sz="1100" dirty="0"/>
          </a:p>
          <a:p>
            <a:pPr marL="0" indent="0" algn="ctr">
              <a:buNone/>
            </a:pPr>
            <a:r>
              <a:rPr lang="hu-HU" sz="14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Mind az állattartó, mind a feldolgozó cégeknek és termékeiknek ezen elvárásoknak kell megfelelniük ahhoz, hogy sikeresek lehessenek a piacon. </a:t>
            </a:r>
          </a:p>
        </p:txBody>
      </p:sp>
    </p:spTree>
    <p:extLst>
      <p:ext uri="{BB962C8B-B14F-4D97-AF65-F5344CB8AC3E}">
        <p14:creationId xmlns:p14="http://schemas.microsoft.com/office/powerpoint/2010/main" val="3770259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7">
            <a:extLst>
              <a:ext uri="{FF2B5EF4-FFF2-40B4-BE49-F238E27FC236}">
                <a16:creationId xmlns:a16="http://schemas.microsoft.com/office/drawing/2014/main" id="{4329DBB6-3619-48DC-912D-7E19968539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219">
            <a:off x="6616403" y="3537138"/>
            <a:ext cx="1383954" cy="1383954"/>
          </a:xfrm>
          <a:prstGeom prst="rect">
            <a:avLst/>
          </a:prstGeom>
        </p:spPr>
      </p:pic>
      <p:pic>
        <p:nvPicPr>
          <p:cNvPr id="5" name="Kép 4" descr="A képen kültéri, épület, fű, szikla látható&#10;&#10;Automatikusan generált leírás">
            <a:extLst>
              <a:ext uri="{FF2B5EF4-FFF2-40B4-BE49-F238E27FC236}">
                <a16:creationId xmlns:a16="http://schemas.microsoft.com/office/drawing/2014/main" id="{5B182371-6907-4318-A5F2-7AA4C9FC8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674">
            <a:off x="3973561" y="3559232"/>
            <a:ext cx="1798817" cy="119921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EE12A62-FE6F-4590-97EA-34D20E3397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7521">
            <a:off x="6022003" y="681999"/>
            <a:ext cx="2743075" cy="1381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97CE09F3-40A1-4A88-AA6B-EBB360453D43}"/>
              </a:ext>
            </a:extLst>
          </p:cNvPr>
          <p:cNvSpPr txBox="1"/>
          <p:nvPr/>
        </p:nvSpPr>
        <p:spPr>
          <a:xfrm rot="21415187">
            <a:off x="784591" y="622777"/>
            <a:ext cx="2564561" cy="228589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marR="0" lvl="0" indent="-285750" algn="l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Titillium" panose="00000500000000000000" pitchFamily="50" charset="-18"/>
              <a:ea typeface="+mn-ea"/>
              <a:cs typeface="+mn-cs"/>
            </a:endParaRPr>
          </a:p>
          <a:p>
            <a:pPr marL="285750" marR="0" lvl="0" indent="-285750" algn="l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1400" dirty="0">
                <a:solidFill>
                  <a:srgbClr val="D4DFC8">
                    <a:lumMod val="10000"/>
                  </a:srgbClr>
                </a:solidFill>
                <a:latin typeface="Modern Love Grunge" panose="020B0604020202020204" pitchFamily="82" charset="0"/>
                <a:sym typeface="Wingdings" panose="05000000000000000000" pitchFamily="2" charset="2"/>
              </a:rPr>
              <a:t>Háború Európában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D4DFC8">
                    <a:lumMod val="10000"/>
                  </a:srgbClr>
                </a:solidFill>
                <a:effectLst/>
                <a:uLnTx/>
                <a:uFillTx/>
                <a:latin typeface="Modern Love Grunge" panose="020B0604020202020204" pitchFamily="82" charset="0"/>
                <a:ea typeface="+mn-ea"/>
                <a:cs typeface="+mn-cs"/>
                <a:sym typeface="Wingdings" panose="05000000000000000000" pitchFamily="2" charset="2"/>
              </a:rPr>
              <a:t></a:t>
            </a:r>
            <a:endParaRPr kumimoji="0" lang="hu-HU" sz="1400" b="0" i="0" u="none" strike="noStrike" kern="1200" cap="none" spc="0" normalizeH="0" baseline="0" noProof="0" dirty="0">
              <a:ln>
                <a:noFill/>
              </a:ln>
              <a:solidFill>
                <a:srgbClr val="D4DFC8">
                  <a:lumMod val="10000"/>
                </a:srgbClr>
              </a:solidFill>
              <a:effectLst/>
              <a:uLnTx/>
              <a:uFillTx/>
              <a:latin typeface="Modern Love Grunge" panose="020B0604020202020204" pitchFamily="82" charset="0"/>
              <a:ea typeface="+mn-ea"/>
              <a:cs typeface="+mn-cs"/>
            </a:endParaRPr>
          </a:p>
          <a:p>
            <a:pPr marL="285750" marR="0" lvl="0" indent="-285750" algn="l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D4DFC8">
                    <a:lumMod val="10000"/>
                  </a:srgbClr>
                </a:solidFill>
                <a:effectLst/>
                <a:uLnTx/>
                <a:uFillTx/>
                <a:latin typeface="Modern Love Grunge" panose="020B0604020202020204" pitchFamily="82" charset="0"/>
                <a:ea typeface="+mn-ea"/>
                <a:cs typeface="+mn-cs"/>
              </a:rPr>
              <a:t>Magas és növekvő termelési költségek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D4DFC8">
                    <a:lumMod val="10000"/>
                  </a:srgbClr>
                </a:solidFill>
                <a:effectLst/>
                <a:uLnTx/>
                <a:uFillTx/>
                <a:latin typeface="Modern Love Grunge" panose="020B0604020202020204" pitchFamily="82" charset="0"/>
                <a:ea typeface="+mn-ea"/>
                <a:cs typeface="+mn-cs"/>
                <a:sym typeface="Wingdings" panose="05000000000000000000" pitchFamily="2" charset="2"/>
              </a:rPr>
              <a:t>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D4DFC8">
                  <a:lumMod val="10000"/>
                </a:srgbClr>
              </a:solidFill>
              <a:effectLst/>
              <a:uLnTx/>
              <a:uFillTx/>
              <a:latin typeface="Modern Love Grunge" panose="020B0604020202020204" pitchFamily="82" charset="0"/>
              <a:ea typeface="+mn-ea"/>
              <a:cs typeface="+mn-cs"/>
            </a:endParaRPr>
          </a:p>
          <a:p>
            <a:pPr marL="285750" marR="0" lvl="0" indent="-285750" algn="l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D4DFC8">
                    <a:lumMod val="10000"/>
                  </a:srgbClr>
                </a:solidFill>
                <a:effectLst/>
                <a:uLnTx/>
                <a:uFillTx/>
                <a:latin typeface="Modern Love Grunge" panose="020B0604020202020204" pitchFamily="82" charset="0"/>
                <a:ea typeface="+mn-ea"/>
                <a:cs typeface="+mn-cs"/>
              </a:rPr>
              <a:t>Járványos állatbetegségek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D4DFC8">
                  <a:lumMod val="10000"/>
                </a:srgbClr>
              </a:solidFill>
              <a:effectLst/>
              <a:uLnTx/>
              <a:uFillTx/>
              <a:latin typeface="Modern Love Grunge" panose="020B0604020202020204" pitchFamily="82" charset="0"/>
              <a:ea typeface="+mn-ea"/>
              <a:cs typeface="+mn-cs"/>
            </a:endParaRPr>
          </a:p>
          <a:p>
            <a:pPr marL="285750" marR="0" lvl="0" indent="-285750" algn="l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1400" dirty="0">
                <a:solidFill>
                  <a:srgbClr val="D4DFC8">
                    <a:lumMod val="10000"/>
                  </a:srgbClr>
                </a:solidFill>
                <a:latin typeface="Modern Love Grunge" panose="020B0604020202020204" pitchFamily="82" charset="0"/>
              </a:rPr>
              <a:t>Aszály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D4DFC8">
                  <a:lumMod val="10000"/>
                </a:srgbClr>
              </a:solidFill>
              <a:effectLst/>
              <a:uLnTx/>
              <a:uFillTx/>
              <a:latin typeface="Modern Love Grunge" panose="020B0604020202020204" pitchFamily="82" charset="0"/>
              <a:ea typeface="+mn-ea"/>
              <a:cs typeface="+mn-cs"/>
            </a:endParaRPr>
          </a:p>
          <a:p>
            <a:pPr marL="285750" marR="0" lvl="0" indent="-285750" algn="l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 sz="1400" dirty="0">
                <a:solidFill>
                  <a:srgbClr val="D4DFC8">
                    <a:lumMod val="10000"/>
                  </a:srgbClr>
                </a:solidFill>
                <a:latin typeface="Modern Love Grunge" panose="020B0604020202020204" pitchFamily="82" charset="0"/>
              </a:rPr>
              <a:t>K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D4DFC8">
                    <a:lumMod val="10000"/>
                  </a:srgbClr>
                </a:solidFill>
                <a:effectLst/>
                <a:uLnTx/>
                <a:uFillTx/>
                <a:latin typeface="Modern Love Grunge" panose="020B0604020202020204" pitchFamily="82" charset="0"/>
                <a:ea typeface="+mn-ea"/>
                <a:cs typeface="+mn-cs"/>
              </a:rPr>
              <a:t>oronav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D4DFC8">
                    <a:lumMod val="10000"/>
                  </a:srgbClr>
                </a:solidFill>
                <a:effectLst/>
                <a:uLnTx/>
                <a:uFillTx/>
                <a:latin typeface="Modern Love Grunge" panose="020B0604020202020204" pitchFamily="82" charset="0"/>
                <a:ea typeface="+mn-ea"/>
                <a:cs typeface="+mn-cs"/>
              </a:rPr>
              <a:t>í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D4DFC8">
                    <a:lumMod val="10000"/>
                  </a:srgbClr>
                </a:solidFill>
                <a:effectLst/>
                <a:uLnTx/>
                <a:uFillTx/>
                <a:latin typeface="Modern Love Grunge" panose="020B0604020202020204" pitchFamily="82" charset="0"/>
                <a:ea typeface="+mn-ea"/>
                <a:cs typeface="+mn-cs"/>
              </a:rPr>
              <a:t>rus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D4DFC8">
                    <a:lumMod val="10000"/>
                  </a:srgbClr>
                </a:solidFill>
                <a:effectLst/>
                <a:uLnTx/>
                <a:uFillTx/>
                <a:latin typeface="Modern Love Grunge" panose="020B0604020202020204" pitchFamily="82" charset="0"/>
                <a:ea typeface="+mn-ea"/>
                <a:cs typeface="+mn-cs"/>
              </a:rPr>
              <a:t> ???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D4DFC8">
                  <a:lumMod val="10000"/>
                </a:srgbClr>
              </a:solidFill>
              <a:effectLst/>
              <a:uLnTx/>
              <a:uFillTx/>
              <a:latin typeface="Modern Love Grunge" panose="020B0604020202020204" pitchFamily="82" charset="0"/>
              <a:ea typeface="+mn-ea"/>
              <a:cs typeface="+mn-cs"/>
            </a:endParaRPr>
          </a:p>
          <a:p>
            <a:pPr marL="285750" marR="0" lvl="0" indent="-285750" algn="l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D4DFC8">
                    <a:lumMod val="10000"/>
                  </a:srgbClr>
                </a:solidFill>
                <a:effectLst/>
                <a:uLnTx/>
                <a:uFillTx/>
                <a:latin typeface="Modern Love Grunge" panose="020B0604020202020204" pitchFamily="82" charset="0"/>
                <a:ea typeface="+mn-ea"/>
                <a:cs typeface="+mn-cs"/>
              </a:rPr>
              <a:t>Munkaerőgondok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D4DFC8">
                  <a:lumMod val="10000"/>
                </a:srgbClr>
              </a:solidFill>
              <a:effectLst/>
              <a:uLnTx/>
              <a:uFillTx/>
              <a:latin typeface="Modern Love Grunge" panose="020B0604020202020204" pitchFamily="82" charset="0"/>
              <a:ea typeface="+mn-ea"/>
              <a:cs typeface="+mn-cs"/>
            </a:endParaRPr>
          </a:p>
          <a:p>
            <a:pPr marL="285750" marR="0" lvl="0" indent="-285750" algn="l" defTabSz="8163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4DFC8">
                    <a:lumMod val="10000"/>
                  </a:srgbClr>
                </a:solidFill>
                <a:effectLst/>
                <a:uLnTx/>
                <a:uFillTx/>
                <a:latin typeface="Modern Love Grunge" panose="020B0604020202020204" pitchFamily="82" charset="0"/>
                <a:ea typeface="+mn-ea"/>
                <a:cs typeface="+mn-cs"/>
              </a:rPr>
              <a:t>EURO </a:t>
            </a: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srgbClr val="D4DFC8">
                    <a:lumMod val="10000"/>
                  </a:srgbClr>
                </a:solidFill>
                <a:effectLst/>
                <a:uLnTx/>
                <a:uFillTx/>
                <a:latin typeface="Modern Love Grunge" panose="020B0604020202020204" pitchFamily="82" charset="0"/>
                <a:ea typeface="+mn-ea"/>
                <a:cs typeface="+mn-cs"/>
              </a:rPr>
              <a:t>árfolyam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D2C16FA-E354-4B28-B066-14AEACB3FA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34375">
            <a:off x="6421174" y="2115532"/>
            <a:ext cx="2368221" cy="125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A92E8FB-1944-4819-9318-9D575A3DE8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3068">
            <a:off x="4139403" y="2180113"/>
            <a:ext cx="2602021" cy="126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6E0408B-00E8-4A70-B6E1-F65DA6AAAE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292">
            <a:off x="1759872" y="3128457"/>
            <a:ext cx="2421803" cy="1502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28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876C62-76A6-414E-D9A3-2A55F275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chemeClr val="accent3">
                    <a:lumMod val="50000"/>
                  </a:schemeClr>
                </a:solidFill>
              </a:rPr>
              <a:t>Az orosz ukrán háború hatásai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AF9346-622B-52D6-5B4E-C6F106154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/>
          <a:lstStyle/>
          <a:p>
            <a:r>
              <a:rPr lang="hu-HU" sz="1800" dirty="0"/>
              <a:t>Két fontos gabonatermelő háborúzik: Ukrajna és az Oroszországi Föderáció </a:t>
            </a:r>
            <a:r>
              <a:rPr lang="hu-HU" sz="1800" b="1" dirty="0"/>
              <a:t>együttesen a világ gabonaexportjának mintegy 30 százalékát adja.</a:t>
            </a:r>
            <a:r>
              <a:rPr lang="hu-HU" sz="1800" dirty="0"/>
              <a:t> Ukrajna a búzán kívül az árpa, a kukorica, a napraforgó és egyéb olajos magvak legnagyobb exportőrei közé tartozik. (ha működnek a Fekete-tengeri kikötők)</a:t>
            </a:r>
          </a:p>
          <a:p>
            <a:r>
              <a:rPr lang="hu-HU" sz="1800" dirty="0"/>
              <a:t>Oroszország nagyon jelentős műtrágyaexportőr. Az orosz  műtrágyaexportban bekövetkező fennakadások, továbbá az olaj- és gázárak emelkedése erősen növelik </a:t>
            </a:r>
            <a:r>
              <a:rPr lang="hu-HU" sz="1800" b="1" dirty="0"/>
              <a:t>a műtrágya- és az élelmiszerárakat.</a:t>
            </a:r>
          </a:p>
          <a:p>
            <a:r>
              <a:rPr lang="hu-HU" sz="1800" dirty="0"/>
              <a:t>Ezek miatt pedig a háború </a:t>
            </a:r>
            <a:r>
              <a:rPr lang="hu-HU" sz="1800" b="1" dirty="0"/>
              <a:t>a globális élelmezésbiztonságot is fenyegeti </a:t>
            </a:r>
            <a:r>
              <a:rPr lang="hu-HU" sz="1800" dirty="0"/>
              <a:t>(nem az EU-ban, hanem a fejlődő országokban) a FAO szerint 8-13 millió fővel nőhet a világ éhezőinek a száma.</a:t>
            </a:r>
          </a:p>
          <a:p>
            <a:r>
              <a:rPr lang="hu-HU" sz="1800" dirty="0"/>
              <a:t>Nemcsak a termelés drágul meg, de a háztartások növekvő költségei miatt a vásárlóerő is csökken egész Európában.</a:t>
            </a:r>
          </a:p>
          <a:p>
            <a:endParaRPr lang="hu-HU" sz="1800" dirty="0"/>
          </a:p>
          <a:p>
            <a:endParaRPr 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1882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3E919F-639F-B2DD-2A54-7C6549EF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chemeClr val="accent3">
                    <a:lumMod val="50000"/>
                  </a:schemeClr>
                </a:solidFill>
              </a:rPr>
              <a:t>Input-árrobbanás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B1BA18-8B06-7EB4-3564-83B22BCC8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/>
              <a:t>Európában energiapiaci krízist is okoz az orosz energiahordozók „bojkottja”, nemcsak az állattartók, de az élelmiszerfeldolgozók költségei is nagyságrendekkel nőttek.</a:t>
            </a:r>
          </a:p>
          <a:p>
            <a:r>
              <a:rPr lang="hu-HU" sz="2000" dirty="0"/>
              <a:t>A takarmányárak emelkedése már az elmúlt két évben megkezdődött. A háború miatt az európai piacról kieső takarmánygabonák és olajos magvak hiánya e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gyértelműen az abrakfogyasztó (elsősorban a sertés és baromfi) állatfajokat érinti legérzékenyebben…</a:t>
            </a:r>
          </a:p>
          <a:p>
            <a:pPr marL="0" indent="0">
              <a:buNone/>
            </a:pP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Kérdéses, hogy ilyen inflációs környezetben az állattartóknak és az élelmiszerfeldolgozóknak esélyük lesz-e továbbadni a drágulást?</a:t>
            </a:r>
            <a:endParaRPr lang="hu-H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0C6017-5BCF-C9CA-8586-2044DF71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chemeClr val="accent3">
                    <a:lumMod val="50000"/>
                  </a:schemeClr>
                </a:solidFill>
              </a:rPr>
              <a:t>Járványos állatbetegségek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0362300-1394-D5A7-5027-9323A2662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531394"/>
          </a:xfrm>
        </p:spPr>
        <p:txBody>
          <a:bodyPr/>
          <a:lstStyle/>
          <a:p>
            <a:r>
              <a:rPr lang="hu-HU" sz="2000" dirty="0"/>
              <a:t>ASP, madárinfluenza</a:t>
            </a:r>
          </a:p>
          <a:p>
            <a:r>
              <a:rPr lang="hu-HU" sz="2000" dirty="0"/>
              <a:t>A hazánkban 2018 óta a vaddisznóállományban jelen lévő afrikai sertéspestis, valamint az újra és újra visszatérő madárinfluenza miatt jól fizető exportpiacoktól esünk el.</a:t>
            </a:r>
          </a:p>
          <a:p>
            <a:r>
              <a:rPr lang="hu-HU" sz="2000" dirty="0"/>
              <a:t>A betegségek EU-ban történő terjedése miatt pedig a belső piacon nőtt meg a konkurencia. Ilyen körülmények között nehéz megfizettetni azt az előnyt, hogy ezen ágazatokban mi minőségi, gabonaalapú takarmányozást folytatunk.</a:t>
            </a:r>
            <a:endParaRPr lang="hu-HU" sz="1800" dirty="0"/>
          </a:p>
          <a:p>
            <a:pPr marL="0" indent="0" algn="ctr">
              <a:buNone/>
            </a:pPr>
            <a:r>
              <a:rPr lang="hu-HU" sz="2000" b="1" dirty="0">
                <a:solidFill>
                  <a:schemeClr val="accent3">
                    <a:lumMod val="50000"/>
                  </a:schemeClr>
                </a:solidFill>
              </a:rPr>
              <a:t>A megoldás egyértelműen a biológia biztonság emelése jó gyakorlatokkal, fegyelmezettséggel és célzott járványvédelmi beruházásokkal.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687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DC6ABFBD-47C9-8A19-B792-1F05FF5C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chemeClr val="accent3">
                    <a:lumMod val="50000"/>
                  </a:schemeClr>
                </a:solidFill>
              </a:rPr>
              <a:t>Az aszály igazi vesztesei az állattartók 1.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EA9659D-3452-DBB7-C39E-076ECCEB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/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idei évben az ország területének döntő többségét súlyos vagy nagyfokú aszály sújtotta. A kalászosoknál tapasztalt kiesés mellett a kukoricatermés jelentős része is megsemmisült,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gyepeink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kisültek.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példátlan szárazság nemcsak a növénytermesztőknek okoz gondot, </a:t>
            </a:r>
            <a:r>
              <a:rPr lang="hu-H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legveszélyeztetettebbek egyértelműen az állattenyésztők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hiszen - azon túl, hogy már a tavalyi év sem volt számukra eredményes - egyes helyeken olyan mértékű az aszály miatti takarmányhiány, hogy segítség nélkül nem fogják tudni átteleltetni az állatállományokat.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probléma olyan összetett, hogy azt csupán a takarmány receptúrák módosításával – aminek következtében egyébként is romlik a hatékonyság – nem lehet megoldani.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Egyes állattenyésztési ágazatokban pedig – gondoljunk csak a tógazdaságokra és a haltenyésztésre - nem csak a takarmány és egyéb inputanyagok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árnövekedése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és elérhetősége okoz gondot, de </a:t>
            </a:r>
            <a:r>
              <a:rPr lang="hu-HU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állatok élettere is veszélynek van kitéve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222977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9CD85C-A510-F192-4178-B67C78F7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chemeClr val="accent3">
                    <a:lumMod val="50000"/>
                  </a:schemeClr>
                </a:solidFill>
              </a:rPr>
              <a:t>Az aszály igazi vesztesei az állattartók 2.</a:t>
            </a:r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8B2168-8844-BF77-9F15-5049D8E2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Több ágazatból is kapunk hírt a vágósúlyok csökkenéséről, a termékenyítések számának csökkentéséről, megszaporodtak a hirdetések az eladásra szánt tenyészállatokról. A jelek máris arra utalnak, hogy a hazai állatállomány létszáma csökkeni fog, mértéke azonban egyelőre nem jósolható meg.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Azt világosan kell látni, hogy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akik szorult helyzetükben felszámolják az állattartást, azok valószínűleg soha nem fognak újra belekezdeni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Valószínű, hogy több ágazatban átmeneti lesz a csökkenés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más, hatékonyabban termelő gazdaságok átveszik a kieső termelés egy részét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98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Állattenyésztés pozíciója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3533987"/>
              </p:ext>
            </p:extLst>
          </p:nvPr>
        </p:nvGraphicFramePr>
        <p:xfrm>
          <a:off x="323528" y="900113"/>
          <a:ext cx="4172272" cy="332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06226"/>
              </p:ext>
            </p:extLst>
          </p:nvPr>
        </p:nvGraphicFramePr>
        <p:xfrm>
          <a:off x="323528" y="3810930"/>
          <a:ext cx="2808312" cy="7943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13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900" b="1" u="none" strike="noStrike" dirty="0">
                          <a:effectLst/>
                        </a:rPr>
                        <a:t>Növénytermesztés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900" b="1" u="none" strike="noStrike" dirty="0">
                          <a:effectLst/>
                        </a:rPr>
                        <a:t>Állattenyésztés</a:t>
                      </a:r>
                      <a:endParaRPr lang="hu-H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2015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58,2%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34,8%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hu-HU" sz="1100" u="none" strike="noStrike">
                          <a:effectLst/>
                        </a:rPr>
                        <a:t>2016</a:t>
                      </a:r>
                      <a:endParaRPr lang="hu-H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60,0%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 dirty="0">
                          <a:effectLst/>
                        </a:rPr>
                        <a:t>33,0%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u="none" strike="noStrike" dirty="0">
                          <a:effectLst/>
                        </a:rPr>
                        <a:t>2017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58,0%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>
                          <a:effectLst/>
                        </a:rPr>
                        <a:t>34,8%</a:t>
                      </a:r>
                      <a:endParaRPr lang="hu-H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4629472" y="880303"/>
            <a:ext cx="4244280" cy="3347629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76213" lvl="0" indent="-176213" algn="just">
              <a:spcBef>
                <a:spcPts val="600"/>
              </a:spcBef>
              <a:spcAft>
                <a:spcPts val="600"/>
              </a:spcAft>
            </a:pPr>
            <a:r>
              <a:rPr lang="hu-HU" sz="1200" dirty="0">
                <a:latin typeface="Trebuchet MS" panose="020B0603020202020204" pitchFamily="34" charset="0"/>
              </a:rPr>
              <a:t>A mezőgazdaság és benne az állattenyésztés stratégiai ágazat Magyarországon: állattenyésztés és az erre alapozott állatitermék-előállítás nélkül elképzelhetetlen erős mezőgazdaság. </a:t>
            </a:r>
          </a:p>
          <a:p>
            <a:pPr marL="176213" lvl="0" indent="-176213" algn="just"/>
            <a:r>
              <a:rPr lang="hu-HU" sz="1200" dirty="0">
                <a:latin typeface="Trebuchet MS" panose="020B0603020202020204" pitchFamily="34" charset="0"/>
              </a:rPr>
              <a:t>Mind a gabona, mind a szálastakarmányok adottak az állatállomány megfelelő színvonalú takarmány-ellátásához, ami a versenyképesség egyik alapja.</a:t>
            </a:r>
          </a:p>
          <a:p>
            <a:pPr marL="176213" lvl="0" indent="-176213" algn="just">
              <a:spcBef>
                <a:spcPts val="600"/>
              </a:spcBef>
              <a:spcAft>
                <a:spcPts val="600"/>
              </a:spcAft>
            </a:pPr>
            <a:r>
              <a:rPr lang="hu-HU" sz="1200" dirty="0">
                <a:latin typeface="Trebuchet MS" panose="020B0603020202020204" pitchFamily="34" charset="0"/>
              </a:rPr>
              <a:t>Ennek ellenére a rendszerváltást követően az agráriumban a legnagyobb visszaesés éppen az állattenyésztési ágazatokban következett be, sokan teljesen áttértek a jobban jövedelmező szántóföldi növénytermesztésre.</a:t>
            </a:r>
          </a:p>
          <a:p>
            <a:pPr marL="176213" lvl="0" indent="-176213" algn="just">
              <a:spcBef>
                <a:spcPts val="600"/>
              </a:spcBef>
              <a:spcAft>
                <a:spcPts val="600"/>
              </a:spcAft>
            </a:pPr>
            <a:r>
              <a:rPr lang="hu-HU" sz="1200" dirty="0">
                <a:latin typeface="Trebuchet MS" panose="020B0603020202020204" pitchFamily="34" charset="0"/>
              </a:rPr>
              <a:t>A korábban a mezőgazdasági bruttó kibocsátás egészét meghatározó állattenyésztés </a:t>
            </a:r>
            <a:r>
              <a:rPr lang="hu-HU" sz="1200" b="1" dirty="0">
                <a:latin typeface="Trebuchet MS" panose="020B0603020202020204" pitchFamily="34" charset="0"/>
              </a:rPr>
              <a:t>részesedése mára </a:t>
            </a:r>
            <a:br>
              <a:rPr lang="hu-HU" sz="1200" b="1" dirty="0">
                <a:latin typeface="Trebuchet MS" panose="020B0603020202020204" pitchFamily="34" charset="0"/>
              </a:rPr>
            </a:br>
            <a:r>
              <a:rPr lang="hu-HU" sz="1200" b="1" dirty="0">
                <a:latin typeface="Trebuchet MS" panose="020B0603020202020204" pitchFamily="34" charset="0"/>
              </a:rPr>
              <a:t>35 százalék alá csökkent.</a:t>
            </a:r>
          </a:p>
        </p:txBody>
      </p:sp>
    </p:spTree>
    <p:extLst>
      <p:ext uri="{BB962C8B-B14F-4D97-AF65-F5344CB8AC3E}">
        <p14:creationId xmlns:p14="http://schemas.microsoft.com/office/powerpoint/2010/main" val="115697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Állattenyésztés pozíciója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400" dirty="0"/>
              <a:t>Jelenleg </a:t>
            </a:r>
            <a:r>
              <a:rPr lang="hu-HU" sz="1400" b="1" dirty="0"/>
              <a:t>a hazai állattenyésztés a szektornak nyújtott támogatások ellenére is stagnál</a:t>
            </a:r>
            <a:r>
              <a:rPr lang="hu-HU" sz="1400" dirty="0"/>
              <a:t>, miközben az ágazatban </a:t>
            </a:r>
            <a:r>
              <a:rPr lang="hu-HU" sz="1400" b="1" dirty="0"/>
              <a:t>jelentős kihasználatlan potenciál </a:t>
            </a:r>
            <a:r>
              <a:rPr lang="hu-HU" sz="1400" dirty="0"/>
              <a:t>rejlik. </a:t>
            </a:r>
          </a:p>
          <a:p>
            <a:r>
              <a:rPr lang="hu-HU" sz="1400" dirty="0"/>
              <a:t>Ahhoz, hogy a szektorban szunnyadó termelési potenciált sokkal jobban kihasználhassuk, elengedhetetlen a </a:t>
            </a:r>
            <a:r>
              <a:rPr lang="hu-HU" sz="1400" b="1" dirty="0"/>
              <a:t>folyamatos fejlesztés</a:t>
            </a:r>
            <a:r>
              <a:rPr lang="hu-HU" sz="1400" dirty="0"/>
              <a:t>, a hazai és nemzetközi innovációk gyakorlati alkalmazása.</a:t>
            </a:r>
          </a:p>
          <a:p>
            <a:pPr algn="just"/>
            <a:r>
              <a:rPr lang="hu-HU" sz="1400" dirty="0"/>
              <a:t>A klímaváltozás miatti szélsőségesebb időjárás, a járványos állatbetegségek, a növekvő társadalmi elvárások – mint az állatjólét és a környezetvédelem - és a korlátozott erőforrásbázisok egyre </a:t>
            </a:r>
            <a:r>
              <a:rPr lang="hu-HU" sz="1400" b="1" dirty="0"/>
              <a:t>erősödő kihívásokat támasztanak az ágazattal szemben</a:t>
            </a:r>
            <a:r>
              <a:rPr lang="hu-HU" sz="1400" dirty="0"/>
              <a:t>, így minden korábbinál nagyobb igényeknek kell megfelelniük az állattartásnak és az arra alapozott élelmiszertermelésnek. </a:t>
            </a:r>
          </a:p>
          <a:p>
            <a:pPr marL="0" lvl="0" indent="0" algn="just">
              <a:buNone/>
            </a:pPr>
            <a:endParaRPr lang="hu-HU" sz="1100" dirty="0"/>
          </a:p>
          <a:p>
            <a:pPr marL="0" lvl="0" indent="0" algn="ctr">
              <a:buNone/>
            </a:pPr>
            <a:r>
              <a:rPr lang="hu-HU" sz="1400" b="1" dirty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</a:rPr>
              <a:t>Célunk, hogy a kihívásoknak is megfelelve, </a:t>
            </a:r>
            <a:endParaRPr lang="hu-HU" sz="1100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0" indent="0" algn="ctr">
              <a:buNone/>
            </a:pPr>
            <a:r>
              <a:rPr lang="hu-HU" sz="1600" b="1" dirty="0">
                <a:solidFill>
                  <a:schemeClr val="accent3">
                    <a:lumMod val="50000"/>
                  </a:schemeClr>
                </a:solidFill>
              </a:rPr>
              <a:t>Magyarországon szakmai és közigazgatási szempontból is erős lábakon álló, </a:t>
            </a:r>
          </a:p>
          <a:p>
            <a:pPr marL="0" lvl="0" indent="0" algn="ctr">
              <a:buNone/>
            </a:pPr>
            <a:r>
              <a:rPr lang="hu-HU" sz="1600" b="1" dirty="0">
                <a:solidFill>
                  <a:schemeClr val="accent3">
                    <a:lumMod val="50000"/>
                  </a:schemeClr>
                </a:solidFill>
              </a:rPr>
              <a:t>jól szervezett és jövedelmező állattenyésztés legyen.</a:t>
            </a:r>
          </a:p>
          <a:p>
            <a:endParaRPr lang="hu-HU" sz="1100" dirty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4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éma">
  <a:themeElements>
    <a:clrScheme name="1. egyéni séma">
      <a:dk1>
        <a:srgbClr val="026634"/>
      </a:dk1>
      <a:lt1>
        <a:srgbClr val="FFFFFF"/>
      </a:lt1>
      <a:dk2>
        <a:srgbClr val="8F8F8F"/>
      </a:dk2>
      <a:lt2>
        <a:srgbClr val="92C01F"/>
      </a:lt2>
      <a:accent1>
        <a:srgbClr val="026634"/>
      </a:accent1>
      <a:accent2>
        <a:srgbClr val="E10B17"/>
      </a:accent2>
      <a:accent3>
        <a:srgbClr val="0E3B83"/>
      </a:accent3>
      <a:accent4>
        <a:srgbClr val="91191B"/>
      </a:accent4>
      <a:accent5>
        <a:srgbClr val="E8C051"/>
      </a:accent5>
      <a:accent6>
        <a:srgbClr val="D4DFC8"/>
      </a:accent6>
      <a:hlink>
        <a:srgbClr val="3DA435"/>
      </a:hlink>
      <a:folHlink>
        <a:srgbClr val="F15A24"/>
      </a:folHlink>
    </a:clrScheme>
    <a:fontScheme name="1. egyéni séma">
      <a:majorFont>
        <a:latin typeface="Titillium Bd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sz="1400" dirty="0" smtClean="0">
            <a:solidFill>
              <a:srgbClr val="006633"/>
            </a:solidFill>
            <a:latin typeface="Titillium" panose="00000500000000000000" pitchFamily="50" charset="-1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AK_prezentacio_sablon2019_v2 [Írásvédett]" id="{525048EC-FB4D-42D8-8B2A-E6A31C093898}" vid="{50719293-9566-4BD2-83FD-5037FEAF480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6441</TotalTime>
  <Words>2232</Words>
  <Application>Microsoft Office PowerPoint</Application>
  <PresentationFormat>Diavetítés a képernyőre (16:9 oldalarány)</PresentationFormat>
  <Paragraphs>183</Paragraphs>
  <Slides>18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4</vt:i4>
      </vt:variant>
      <vt:variant>
        <vt:lpstr>Diacímek</vt:lpstr>
      </vt:variant>
      <vt:variant>
        <vt:i4>18</vt:i4>
      </vt:variant>
    </vt:vector>
  </HeadingPairs>
  <TitlesOfParts>
    <vt:vector size="32" baseType="lpstr">
      <vt:lpstr>Arial</vt:lpstr>
      <vt:lpstr>Calibri</vt:lpstr>
      <vt:lpstr>Courier New</vt:lpstr>
      <vt:lpstr>Modern Love Grunge</vt:lpstr>
      <vt:lpstr>Times New Roman</vt:lpstr>
      <vt:lpstr>Titillium</vt:lpstr>
      <vt:lpstr>Titillium Bd</vt:lpstr>
      <vt:lpstr>Titillium Lt</vt:lpstr>
      <vt:lpstr>Trebuchet MS</vt:lpstr>
      <vt:lpstr>Wingdings</vt:lpstr>
      <vt:lpstr>Office-téma</vt:lpstr>
      <vt:lpstr>2_Office-téma</vt:lpstr>
      <vt:lpstr>1_Office-téma</vt:lpstr>
      <vt:lpstr>3_Office-téma</vt:lpstr>
      <vt:lpstr>PowerPoint-bemutató</vt:lpstr>
      <vt:lpstr>PowerPoint-bemutató</vt:lpstr>
      <vt:lpstr>Az orosz ukrán háború hatásai </vt:lpstr>
      <vt:lpstr>Input-árrobbanás</vt:lpstr>
      <vt:lpstr>Járványos állatbetegségek</vt:lpstr>
      <vt:lpstr>Az aszály igazi vesztesei az állattartók 1.</vt:lpstr>
      <vt:lpstr>Az aszály igazi vesztesei az állattartók 2.</vt:lpstr>
      <vt:lpstr>Állattenyésztés pozíciója</vt:lpstr>
      <vt:lpstr>Állattenyésztés pozíciója</vt:lpstr>
      <vt:lpstr>Veszélyek és lehetőségek…</vt:lpstr>
      <vt:lpstr>Az emberi tényező… </vt:lpstr>
      <vt:lpstr>Fejlesztési és K+F programok</vt:lpstr>
      <vt:lpstr>Piacra jutási intézkedések</vt:lpstr>
      <vt:lpstr>Állategészségügyi státusz </vt:lpstr>
      <vt:lpstr>Támogatáspolitika</vt:lpstr>
      <vt:lpstr>Megfelelő szabályozási környezet</vt:lpstr>
      <vt:lpstr>Társadalmi nyomás az állati termékpályákon  és azok termékein </vt:lpstr>
      <vt:lpstr>Az állati termékpályákkal és termékeikkel kapcsolatos fogyasztói fenntartások és elvárások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 jön a megye neve</dc:title>
  <dc:creator>Horváth-Nagy Barbara</dc:creator>
  <cp:lastModifiedBy>Papp Gergely</cp:lastModifiedBy>
  <cp:revision>215</cp:revision>
  <cp:lastPrinted>2017-10-17T06:33:07Z</cp:lastPrinted>
  <dcterms:created xsi:type="dcterms:W3CDTF">2016-11-14T10:52:38Z</dcterms:created>
  <dcterms:modified xsi:type="dcterms:W3CDTF">2022-09-28T10:53:29Z</dcterms:modified>
</cp:coreProperties>
</file>